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tif" ContentType="image/tiff"/>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2" r:id="rId1"/>
  </p:sldMasterIdLst>
  <p:notesMasterIdLst>
    <p:notesMasterId r:id="rId22"/>
  </p:notesMasterIdLst>
  <p:handoutMasterIdLst>
    <p:handoutMasterId r:id="rId23"/>
  </p:handoutMasterIdLst>
  <p:sldIdLst>
    <p:sldId id="562" r:id="rId2"/>
    <p:sldId id="563" r:id="rId3"/>
    <p:sldId id="550" r:id="rId4"/>
    <p:sldId id="561" r:id="rId5"/>
    <p:sldId id="552" r:id="rId6"/>
    <p:sldId id="553" r:id="rId7"/>
    <p:sldId id="554" r:id="rId8"/>
    <p:sldId id="555" r:id="rId9"/>
    <p:sldId id="556" r:id="rId10"/>
    <p:sldId id="557" r:id="rId11"/>
    <p:sldId id="558" r:id="rId12"/>
    <p:sldId id="565" r:id="rId13"/>
    <p:sldId id="567" r:id="rId14"/>
    <p:sldId id="531" r:id="rId15"/>
    <p:sldId id="532" r:id="rId16"/>
    <p:sldId id="535" r:id="rId17"/>
    <p:sldId id="533" r:id="rId18"/>
    <p:sldId id="534" r:id="rId19"/>
    <p:sldId id="545" r:id="rId20"/>
    <p:sldId id="564" r:id="rId21"/>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3168" userDrawn="1">
          <p15:clr>
            <a:srgbClr val="A4A3A4"/>
          </p15:clr>
        </p15:guide>
        <p15:guide id="2" pos="5580" userDrawn="1">
          <p15:clr>
            <a:srgbClr val="A4A3A4"/>
          </p15:clr>
        </p15:guide>
        <p15:guide id="3" orient="horz" pos="3240" userDrawn="1">
          <p15:clr>
            <a:srgbClr val="A4A3A4"/>
          </p15:clr>
        </p15:guide>
        <p15:guide id="4" orient="horz" pos="1068" userDrawn="1">
          <p15:clr>
            <a:srgbClr val="A4A3A4"/>
          </p15:clr>
        </p15:guide>
        <p15:guide id="5" pos="3721">
          <p15:clr>
            <a:srgbClr val="A4A3A4"/>
          </p15:clr>
        </p15:guide>
        <p15:guide id="6" pos="5574">
          <p15:clr>
            <a:srgbClr val="A4A3A4"/>
          </p15:clr>
        </p15:guide>
        <p15:guide id="7" orient="horz" pos="1092" userDrawn="1">
          <p15:clr>
            <a:srgbClr val="A4A3A4"/>
          </p15:clr>
        </p15:guide>
        <p15:guide id="8" orient="horz" pos="1848">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D488D"/>
    <a:srgbClr val="FFFFFF"/>
    <a:srgbClr val="185CA0"/>
    <a:srgbClr val="1F77CF"/>
    <a:srgbClr val="469BDA"/>
    <a:srgbClr val="277FC1"/>
    <a:srgbClr val="73C7F1"/>
    <a:srgbClr val="36AEEA"/>
    <a:srgbClr val="B85F9D"/>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08" autoAdjust="0"/>
    <p:restoredTop sz="71875" autoAdjust="0"/>
  </p:normalViewPr>
  <p:slideViewPr>
    <p:cSldViewPr snapToGrid="0" snapToObjects="1" showGuides="1">
      <p:cViewPr>
        <p:scale>
          <a:sx n="100" d="100"/>
          <a:sy n="100" d="100"/>
        </p:scale>
        <p:origin x="-1456" y="-128"/>
      </p:cViewPr>
      <p:guideLst>
        <p:guide orient="horz" pos="3240"/>
        <p:guide orient="horz" pos="171"/>
        <p:guide pos="3721"/>
        <p:guide pos="5759"/>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24" d="100"/>
          <a:sy n="124" d="100"/>
        </p:scale>
        <p:origin x="4026" y="96"/>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C630C3-FFBB-4FFF-84FB-B5F6AF3DA18B}" type="datetimeFigureOut">
              <a:rPr lang="en-US" smtClean="0"/>
              <a:t>4/14/15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6E0A69-6CB3-414D-B93C-75DFD8FE57D7}" type="slidenum">
              <a:rPr lang="en-US" smtClean="0"/>
              <a:t>‹#›</a:t>
            </a:fld>
            <a:endParaRPr lang="en-US"/>
          </a:p>
        </p:txBody>
      </p:sp>
    </p:spTree>
    <p:extLst>
      <p:ext uri="{BB962C8B-B14F-4D97-AF65-F5344CB8AC3E}">
        <p14:creationId xmlns:p14="http://schemas.microsoft.com/office/powerpoint/2010/main" val="3719950086"/>
      </p:ext>
    </p:extLst>
  </p:cSld>
  <p:clrMap bg1="lt1" tx1="dk1" bg2="lt2" tx2="dk2" accent1="accent1" accent2="accent2" accent3="accent3" accent4="accent4" accent5="accent5" accent6="accent6" hlink="hlink" folHlink="folHlink"/>
</p:handoutMaster>
</file>

<file path=ppt/media/image3.tif>
</file>

<file path=ppt/media/image4.tif>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87AF2B-DA74-49C9-8A28-47E51096BFE8}" type="datetimeFigureOut">
              <a:rPr lang="en-US" smtClean="0"/>
              <a:t>4/14/15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EB0907-053D-4ED0-AC50-E92932B515E4}" type="slidenum">
              <a:rPr lang="en-US" smtClean="0"/>
              <a:t>‹#›</a:t>
            </a:fld>
            <a:endParaRPr lang="en-US"/>
          </a:p>
        </p:txBody>
      </p:sp>
    </p:spTree>
    <p:extLst>
      <p:ext uri="{BB962C8B-B14F-4D97-AF65-F5344CB8AC3E}">
        <p14:creationId xmlns:p14="http://schemas.microsoft.com/office/powerpoint/2010/main" val="318898096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b="1" kern="1200" dirty="0" smtClean="0">
                <a:solidFill>
                  <a:schemeClr val="tx1"/>
                </a:solidFill>
                <a:effectLst/>
                <a:latin typeface="+mn-lt"/>
                <a:ea typeface="+mn-ea"/>
                <a:cs typeface="+mn-cs"/>
              </a:rPr>
              <a:t>EXPLAIN THE PROCESS FOR</a:t>
            </a:r>
            <a:r>
              <a:rPr lang="en-US" sz="900" b="1" kern="1200" baseline="0" dirty="0" smtClean="0">
                <a:solidFill>
                  <a:schemeClr val="tx1"/>
                </a:solidFill>
                <a:effectLst/>
                <a:latin typeface="+mn-lt"/>
                <a:ea typeface="+mn-ea"/>
                <a:cs typeface="+mn-cs"/>
              </a:rPr>
              <a:t> EMPLOYEES TO CREATE THEIR OWN GOALS</a:t>
            </a:r>
            <a:endParaRPr lang="en-US" dirty="0" smtClean="0"/>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1</a:t>
            </a:fld>
            <a:endParaRPr lang="en-US"/>
          </a:p>
        </p:txBody>
      </p:sp>
    </p:spTree>
    <p:extLst>
      <p:ext uri="{BB962C8B-B14F-4D97-AF65-F5344CB8AC3E}">
        <p14:creationId xmlns:p14="http://schemas.microsoft.com/office/powerpoint/2010/main" val="10733691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b="1" kern="1200" dirty="0" smtClean="0">
                <a:solidFill>
                  <a:schemeClr val="tx1"/>
                </a:solidFill>
                <a:effectLst/>
                <a:latin typeface="+mn-lt"/>
                <a:ea typeface="+mn-ea"/>
                <a:cs typeface="+mn-cs"/>
              </a:rPr>
              <a:t>EXPLAIN THE PROCESS FOR</a:t>
            </a:r>
            <a:r>
              <a:rPr lang="en-US" sz="900" b="1" kern="1200" baseline="0" dirty="0" smtClean="0">
                <a:solidFill>
                  <a:schemeClr val="tx1"/>
                </a:solidFill>
                <a:effectLst/>
                <a:latin typeface="+mn-lt"/>
                <a:ea typeface="+mn-ea"/>
                <a:cs typeface="+mn-cs"/>
              </a:rPr>
              <a:t> EMPLOYEES TO CREATE THEIR OWN GOALS</a:t>
            </a:r>
            <a:endParaRPr lang="en-US" dirty="0" smtClean="0"/>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12</a:t>
            </a:fld>
            <a:endParaRPr lang="en-US"/>
          </a:p>
        </p:txBody>
      </p:sp>
    </p:spTree>
    <p:extLst>
      <p:ext uri="{BB962C8B-B14F-4D97-AF65-F5344CB8AC3E}">
        <p14:creationId xmlns:p14="http://schemas.microsoft.com/office/powerpoint/2010/main" val="17032579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smtClean="0"/>
              <a:t>Make it personal in</a:t>
            </a:r>
            <a:r>
              <a:rPr lang="en-US" baseline="0" dirty="0" smtClean="0"/>
              <a:t> each example – how does it relate to you? – why is it important / meaningful?</a:t>
            </a:r>
          </a:p>
          <a:p>
            <a:pPr marL="0" indent="0">
              <a:buFont typeface="Arial"/>
              <a:buNone/>
            </a:pPr>
            <a:endParaRPr lang="en-US" dirty="0" smtClean="0"/>
          </a:p>
          <a:p>
            <a:pPr marL="171450" indent="-171450">
              <a:buFont typeface="Arial"/>
              <a:buChar char="•"/>
            </a:pPr>
            <a:r>
              <a:rPr lang="en-US" dirty="0" smtClean="0"/>
              <a:t>Why</a:t>
            </a:r>
            <a:r>
              <a:rPr lang="en-US" baseline="0" dirty="0" smtClean="0"/>
              <a:t> are values important? – to you? – to New Relic?</a:t>
            </a:r>
          </a:p>
          <a:p>
            <a:pPr marL="171450" indent="-171450">
              <a:buFont typeface="Arial"/>
              <a:buChar char="•"/>
            </a:pPr>
            <a:r>
              <a:rPr lang="en-US" baseline="0" dirty="0" smtClean="0"/>
              <a:t>People will not remember what we accomplished – we will be known for how we got there</a:t>
            </a:r>
          </a:p>
          <a:p>
            <a:pPr marL="171450" indent="-171450">
              <a:buFont typeface="Arial"/>
              <a:buChar char="•"/>
            </a:pPr>
            <a:r>
              <a:rPr lang="en-US" baseline="0" dirty="0" smtClean="0"/>
              <a:t>People who visit New Relic or deal with us (share story of attorneys from Monday dinner) notice something different</a:t>
            </a:r>
          </a:p>
          <a:p>
            <a:pPr marL="171450" indent="-171450">
              <a:buFont typeface="Arial"/>
              <a:buChar char="•"/>
            </a:pPr>
            <a:r>
              <a:rPr lang="en-US" baseline="0" dirty="0" smtClean="0"/>
              <a:t>We have a secret sauce – What is it?</a:t>
            </a:r>
          </a:p>
          <a:p>
            <a:pPr marL="171450" indent="-171450">
              <a:buFont typeface="Arial"/>
              <a:buChar char="•"/>
            </a:pPr>
            <a:r>
              <a:rPr lang="en-US" baseline="0" dirty="0" smtClean="0"/>
              <a:t>We engaged with more than 100 people in the company to find out</a:t>
            </a:r>
          </a:p>
          <a:p>
            <a:pPr marL="171450" indent="-171450">
              <a:buFont typeface="Arial"/>
              <a:buChar char="•"/>
            </a:pPr>
            <a:r>
              <a:rPr lang="en-US" baseline="0" dirty="0" smtClean="0"/>
              <a:t>OK that it took a while</a:t>
            </a: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13</a:t>
            </a:fld>
            <a:endParaRPr lang="en-US"/>
          </a:p>
        </p:txBody>
      </p:sp>
    </p:spTree>
    <p:extLst>
      <p:ext uri="{BB962C8B-B14F-4D97-AF65-F5344CB8AC3E}">
        <p14:creationId xmlns:p14="http://schemas.microsoft.com/office/powerpoint/2010/main" val="2431177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kern="1200" dirty="0" smtClean="0">
                <a:solidFill>
                  <a:schemeClr val="tx1"/>
                </a:solidFill>
                <a:effectLst/>
                <a:latin typeface="+mn-lt"/>
                <a:ea typeface="+mn-ea"/>
                <a:cs typeface="+mn-cs"/>
              </a:rPr>
              <a:t>Bold - We take big stands</a:t>
            </a: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14</a:t>
            </a:fld>
            <a:endParaRPr lang="en-US"/>
          </a:p>
        </p:txBody>
      </p:sp>
    </p:spTree>
    <p:extLst>
      <p:ext uri="{BB962C8B-B14F-4D97-AF65-F5344CB8AC3E}">
        <p14:creationId xmlns:p14="http://schemas.microsoft.com/office/powerpoint/2010/main" val="12947764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kern="1200" dirty="0" smtClean="0">
                <a:solidFill>
                  <a:schemeClr val="tx1"/>
                </a:solidFill>
                <a:effectLst/>
                <a:latin typeface="+mn-lt"/>
                <a:ea typeface="+mn-ea"/>
                <a:cs typeface="+mn-cs"/>
              </a:rPr>
              <a:t>Passionate - We love what we do</a:t>
            </a: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15</a:t>
            </a:fld>
            <a:endParaRPr lang="en-US"/>
          </a:p>
        </p:txBody>
      </p:sp>
    </p:spTree>
    <p:extLst>
      <p:ext uri="{BB962C8B-B14F-4D97-AF65-F5344CB8AC3E}">
        <p14:creationId xmlns:p14="http://schemas.microsoft.com/office/powerpoint/2010/main" val="25732251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kern="1200" dirty="0" smtClean="0">
                <a:solidFill>
                  <a:schemeClr val="tx1"/>
                </a:solidFill>
                <a:effectLst/>
                <a:latin typeface="+mn-lt"/>
                <a:ea typeface="+mn-ea"/>
                <a:cs typeface="+mn-cs"/>
              </a:rPr>
              <a:t>Accountable - We get it done right</a:t>
            </a:r>
          </a:p>
        </p:txBody>
      </p:sp>
      <p:sp>
        <p:nvSpPr>
          <p:cNvPr id="4" name="Slide Number Placeholder 3"/>
          <p:cNvSpPr>
            <a:spLocks noGrp="1"/>
          </p:cNvSpPr>
          <p:nvPr>
            <p:ph type="sldNum" sz="quarter" idx="10"/>
          </p:nvPr>
        </p:nvSpPr>
        <p:spPr/>
        <p:txBody>
          <a:bodyPr/>
          <a:lstStyle/>
          <a:p>
            <a:fld id="{25EB0907-053D-4ED0-AC50-E92932B515E4}" type="slidenum">
              <a:rPr lang="en-US" smtClean="0"/>
              <a:t>16</a:t>
            </a:fld>
            <a:endParaRPr lang="en-US"/>
          </a:p>
        </p:txBody>
      </p:sp>
    </p:spTree>
    <p:extLst>
      <p:ext uri="{BB962C8B-B14F-4D97-AF65-F5344CB8AC3E}">
        <p14:creationId xmlns:p14="http://schemas.microsoft.com/office/powerpoint/2010/main" val="3998684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kern="1200" dirty="0" smtClean="0">
                <a:solidFill>
                  <a:schemeClr val="tx1"/>
                </a:solidFill>
                <a:effectLst/>
                <a:latin typeface="+mn-lt"/>
                <a:ea typeface="+mn-ea"/>
                <a:cs typeface="+mn-cs"/>
              </a:rPr>
              <a:t>Authentic - We bring our full selves to the game</a:t>
            </a: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17</a:t>
            </a:fld>
            <a:endParaRPr lang="en-US"/>
          </a:p>
        </p:txBody>
      </p:sp>
    </p:spTree>
    <p:extLst>
      <p:ext uri="{BB962C8B-B14F-4D97-AF65-F5344CB8AC3E}">
        <p14:creationId xmlns:p14="http://schemas.microsoft.com/office/powerpoint/2010/main" val="15778652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900" kern="1200" dirty="0" smtClean="0">
                <a:solidFill>
                  <a:schemeClr val="tx1"/>
                </a:solidFill>
                <a:effectLst/>
                <a:latin typeface="+mn-lt"/>
                <a:ea typeface="+mn-ea"/>
                <a:cs typeface="+mn-cs"/>
              </a:rPr>
              <a:t>Connected - We love each other</a:t>
            </a: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18</a:t>
            </a:fld>
            <a:endParaRPr lang="en-US"/>
          </a:p>
        </p:txBody>
      </p:sp>
    </p:spTree>
    <p:extLst>
      <p:ext uri="{BB962C8B-B14F-4D97-AF65-F5344CB8AC3E}">
        <p14:creationId xmlns:p14="http://schemas.microsoft.com/office/powerpoint/2010/main" val="15036388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Call</a:t>
            </a:r>
            <a:r>
              <a:rPr lang="en-US" baseline="0" dirty="0" smtClean="0"/>
              <a:t> to action – I own the culture, but I can’t ensure it alone – We all own it – every day in how we act and how we behave</a:t>
            </a:r>
            <a:endParaRPr lang="en-US" dirty="0" smtClean="0"/>
          </a:p>
          <a:p>
            <a:pPr marL="171450" marR="0" indent="-171450" algn="l" defTabSz="685800" rtl="0" eaLnBrk="1" fontAlgn="auto" latinLnBrk="0" hangingPunct="1">
              <a:lnSpc>
                <a:spcPct val="100000"/>
              </a:lnSpc>
              <a:spcBef>
                <a:spcPts val="0"/>
              </a:spcBef>
              <a:spcAft>
                <a:spcPts val="0"/>
              </a:spcAft>
              <a:buClrTx/>
              <a:buSzTx/>
              <a:buFont typeface="Arial"/>
              <a:buChar char="•"/>
              <a:tabLst/>
              <a:defRPr/>
            </a:pPr>
            <a:r>
              <a:rPr lang="en-US" dirty="0" smtClean="0"/>
              <a:t>These are mindsets</a:t>
            </a:r>
            <a:r>
              <a:rPr lang="en-US" baseline="0" dirty="0" smtClean="0"/>
              <a:t> – what we believe – how we act</a:t>
            </a:r>
          </a:p>
          <a:p>
            <a:pPr marL="171450" indent="-171450">
              <a:buFont typeface="Arial"/>
              <a:buChar char="•"/>
            </a:pPr>
            <a:r>
              <a:rPr lang="en-US" dirty="0" smtClean="0"/>
              <a:t>These are not words on a wall, they are part of our soul</a:t>
            </a:r>
          </a:p>
          <a:p>
            <a:pPr marL="171450" indent="-171450">
              <a:buFont typeface="Arial"/>
              <a:buChar char="•"/>
            </a:pPr>
            <a:r>
              <a:rPr lang="en-US" dirty="0" smtClean="0"/>
              <a:t>Making them real is not easy</a:t>
            </a:r>
          </a:p>
          <a:p>
            <a:pPr marL="171450" indent="-171450">
              <a:buFont typeface="Arial"/>
              <a:buChar char="•"/>
            </a:pPr>
            <a:r>
              <a:rPr lang="en-US" dirty="0" smtClean="0"/>
              <a:t>We have a plan to include you in rolling this forward</a:t>
            </a:r>
            <a:r>
              <a:rPr lang="en-US" baseline="0" dirty="0" smtClean="0"/>
              <a:t> – stay tuned</a:t>
            </a:r>
          </a:p>
          <a:p>
            <a:pPr marL="171450" indent="-171450">
              <a:buFont typeface="Arial"/>
              <a:buChar char="•"/>
            </a:pPr>
            <a:endParaRPr lang="en-US" baseline="0" dirty="0" smtClean="0"/>
          </a:p>
          <a:p>
            <a:pPr marL="171450" indent="-171450">
              <a:buFont typeface="Arial"/>
              <a:buChar char="•"/>
            </a:pPr>
            <a:r>
              <a:rPr lang="en-US" baseline="0" dirty="0" smtClean="0"/>
              <a:t>Let me start in the right way, by giving some high fives!</a:t>
            </a: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20</a:t>
            </a:fld>
            <a:endParaRPr lang="en-US"/>
          </a:p>
        </p:txBody>
      </p:sp>
    </p:spTree>
    <p:extLst>
      <p:ext uri="{BB962C8B-B14F-4D97-AF65-F5344CB8AC3E}">
        <p14:creationId xmlns:p14="http://schemas.microsoft.com/office/powerpoint/2010/main" val="1849088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dirty="0" smtClean="0"/>
              <a:t>Make it personal in</a:t>
            </a:r>
            <a:r>
              <a:rPr lang="en-US" baseline="0" dirty="0" smtClean="0"/>
              <a:t> each example – how does it relate to you? – why is it important / meaningful?</a:t>
            </a:r>
          </a:p>
          <a:p>
            <a:pPr marL="0" indent="0">
              <a:buFont typeface="Arial"/>
              <a:buNone/>
            </a:pPr>
            <a:endParaRPr lang="en-US" dirty="0" smtClean="0"/>
          </a:p>
          <a:p>
            <a:pPr marL="171450" indent="-171450">
              <a:buFont typeface="Arial"/>
              <a:buChar char="•"/>
            </a:pPr>
            <a:r>
              <a:rPr lang="en-US" dirty="0" smtClean="0"/>
              <a:t>Why</a:t>
            </a:r>
            <a:r>
              <a:rPr lang="en-US" baseline="0" dirty="0" smtClean="0"/>
              <a:t> are values important? – to you? – to New Relic?</a:t>
            </a:r>
          </a:p>
          <a:p>
            <a:pPr marL="171450" indent="-171450">
              <a:buFont typeface="Arial"/>
              <a:buChar char="•"/>
            </a:pPr>
            <a:r>
              <a:rPr lang="en-US" baseline="0" dirty="0" smtClean="0"/>
              <a:t>People will not remember what we accomplished – we will be known for how we got there</a:t>
            </a:r>
          </a:p>
          <a:p>
            <a:pPr marL="171450" indent="-171450">
              <a:buFont typeface="Arial"/>
              <a:buChar char="•"/>
            </a:pPr>
            <a:r>
              <a:rPr lang="en-US" baseline="0" dirty="0" smtClean="0"/>
              <a:t>People who visit New Relic or deal with us (share story of attorneys from Monday dinner) notice something different</a:t>
            </a:r>
          </a:p>
          <a:p>
            <a:pPr marL="171450" indent="-171450">
              <a:buFont typeface="Arial"/>
              <a:buChar char="•"/>
            </a:pPr>
            <a:r>
              <a:rPr lang="en-US" baseline="0" dirty="0" smtClean="0"/>
              <a:t>We have a secret sauce – What is it?</a:t>
            </a:r>
          </a:p>
          <a:p>
            <a:pPr marL="171450" indent="-171450">
              <a:buFont typeface="Arial"/>
              <a:buChar char="•"/>
            </a:pPr>
            <a:r>
              <a:rPr lang="en-US" baseline="0" dirty="0" smtClean="0"/>
              <a:t>We engaged with more than 100 people in the company to find out</a:t>
            </a:r>
          </a:p>
          <a:p>
            <a:pPr marL="171450" indent="-171450">
              <a:buFont typeface="Arial"/>
              <a:buChar char="•"/>
            </a:pPr>
            <a:r>
              <a:rPr lang="en-US" baseline="0" dirty="0" smtClean="0"/>
              <a:t>OK that it took a while</a:t>
            </a:r>
          </a:p>
          <a:p>
            <a:pPr marL="171450" indent="-171450">
              <a:buFont typeface="Arial"/>
              <a:buChar char="•"/>
            </a:pPr>
            <a:endParaRPr lang="en-US" baseline="0" dirty="0" smtClean="0"/>
          </a:p>
          <a:p>
            <a:pPr marL="171450" indent="-171450">
              <a:buFont typeface="Arial"/>
              <a:buChar char="•"/>
            </a:pPr>
            <a:endParaRPr lang="en-US" baseline="0" dirty="0" smtClean="0"/>
          </a:p>
          <a:p>
            <a:pPr marL="171450" indent="-171450">
              <a:buFont typeface="Arial"/>
              <a:buChar char="•"/>
            </a:pPr>
            <a:endParaRPr lang="en-US" dirty="0" smtClean="0"/>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2</a:t>
            </a:fld>
            <a:endParaRPr lang="en-US"/>
          </a:p>
        </p:txBody>
      </p:sp>
    </p:spTree>
    <p:extLst>
      <p:ext uri="{BB962C8B-B14F-4D97-AF65-F5344CB8AC3E}">
        <p14:creationId xmlns:p14="http://schemas.microsoft.com/office/powerpoint/2010/main" val="2106103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sz="900" baseline="0" dirty="0" smtClean="0">
                <a:solidFill>
                  <a:schemeClr val="tx1"/>
                </a:solidFill>
              </a:rPr>
              <a:t>SET UP NEW VGMOM</a:t>
            </a:r>
          </a:p>
        </p:txBody>
      </p:sp>
      <p:sp>
        <p:nvSpPr>
          <p:cNvPr id="4" name="Slide Number Placeholder 3"/>
          <p:cNvSpPr>
            <a:spLocks noGrp="1"/>
          </p:cNvSpPr>
          <p:nvPr>
            <p:ph type="sldNum" sz="quarter" idx="10"/>
          </p:nvPr>
        </p:nvSpPr>
        <p:spPr/>
        <p:txBody>
          <a:bodyPr/>
          <a:lstStyle/>
          <a:p>
            <a:fld id="{25EB0907-053D-4ED0-AC50-E92932B515E4}" type="slidenum">
              <a:rPr lang="en-US" smtClean="0"/>
              <a:t>3</a:t>
            </a:fld>
            <a:endParaRPr lang="en-US"/>
          </a:p>
        </p:txBody>
      </p:sp>
    </p:spTree>
    <p:extLst>
      <p:ext uri="{BB962C8B-B14F-4D97-AF65-F5344CB8AC3E}">
        <p14:creationId xmlns:p14="http://schemas.microsoft.com/office/powerpoint/2010/main" val="504806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7160" indent="-137160">
              <a:buFont typeface="Arial"/>
              <a:buChar char="•"/>
            </a:pPr>
            <a:r>
              <a:rPr lang="en-US" sz="900" dirty="0" smtClean="0">
                <a:solidFill>
                  <a:schemeClr val="tx1"/>
                </a:solidFill>
              </a:rPr>
              <a:t>TOP</a:t>
            </a:r>
            <a:r>
              <a:rPr lang="en-US" sz="900" baseline="0" dirty="0" smtClean="0">
                <a:solidFill>
                  <a:schemeClr val="tx1"/>
                </a:solidFill>
              </a:rPr>
              <a:t> TEN</a:t>
            </a:r>
            <a:endParaRPr lang="en-US" sz="900" dirty="0" smtClean="0">
              <a:solidFill>
                <a:schemeClr val="tx1"/>
              </a:solidFill>
            </a:endParaRPr>
          </a:p>
          <a:p>
            <a:pPr marL="137160" indent="-137160">
              <a:buFont typeface="Arial"/>
              <a:buChar char="•"/>
            </a:pPr>
            <a:r>
              <a:rPr lang="en-US" sz="900" dirty="0" smtClean="0">
                <a:solidFill>
                  <a:schemeClr val="tx1"/>
                </a:solidFill>
              </a:rPr>
              <a:t>Deliver</a:t>
            </a:r>
            <a:r>
              <a:rPr lang="en-US" sz="900" baseline="0" dirty="0" smtClean="0">
                <a:solidFill>
                  <a:schemeClr val="tx1"/>
                </a:solidFill>
              </a:rPr>
              <a:t> a</a:t>
            </a:r>
            <a:r>
              <a:rPr lang="en-US" sz="900" dirty="0" smtClean="0">
                <a:solidFill>
                  <a:schemeClr val="tx1"/>
                </a:solidFill>
              </a:rPr>
              <a:t>ggressive growth</a:t>
            </a:r>
            <a:r>
              <a:rPr lang="en-US" sz="900" baseline="0" dirty="0" smtClean="0">
                <a:solidFill>
                  <a:schemeClr val="tx1"/>
                </a:solidFill>
              </a:rPr>
              <a:t> in Enterprise, SMB and all targeted geographies </a:t>
            </a:r>
          </a:p>
          <a:p>
            <a:pPr marL="137160" indent="-137160">
              <a:buFont typeface="Arial"/>
              <a:buChar char="•"/>
            </a:pPr>
            <a:r>
              <a:rPr lang="en-US" sz="900" baseline="0" dirty="0" smtClean="0">
                <a:solidFill>
                  <a:schemeClr val="tx1"/>
                </a:solidFill>
              </a:rPr>
              <a:t>Achieve strong customer retention and engagement</a:t>
            </a:r>
          </a:p>
          <a:p>
            <a:pPr marL="137160" indent="-137160">
              <a:buFont typeface="Arial"/>
              <a:buChar char="•"/>
            </a:pPr>
            <a:r>
              <a:rPr lang="en-US" sz="900" baseline="0" dirty="0" smtClean="0">
                <a:solidFill>
                  <a:schemeClr val="tx1"/>
                </a:solidFill>
              </a:rPr>
              <a:t>Ensure scalability of our products, processes, systems and people  </a:t>
            </a:r>
          </a:p>
          <a:p>
            <a:pPr marL="137160" indent="-137160">
              <a:buFont typeface="Arial"/>
              <a:buChar char="•"/>
            </a:pPr>
            <a:r>
              <a:rPr lang="en-US" sz="900" baseline="0" dirty="0" smtClean="0">
                <a:solidFill>
                  <a:schemeClr val="tx1"/>
                </a:solidFill>
              </a:rPr>
              <a:t>Make continued progress on the path toward profitability</a:t>
            </a: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6</a:t>
            </a:fld>
            <a:endParaRPr lang="en-US"/>
          </a:p>
        </p:txBody>
      </p:sp>
    </p:spTree>
    <p:extLst>
      <p:ext uri="{BB962C8B-B14F-4D97-AF65-F5344CB8AC3E}">
        <p14:creationId xmlns:p14="http://schemas.microsoft.com/office/powerpoint/2010/main" val="3228919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7160" indent="-137160">
              <a:buFont typeface="Arial"/>
              <a:buChar char="•"/>
            </a:pPr>
            <a:r>
              <a:rPr lang="en-US" sz="900" dirty="0" smtClean="0">
                <a:solidFill>
                  <a:schemeClr val="tx1"/>
                </a:solidFill>
              </a:rPr>
              <a:t>LEAD</a:t>
            </a:r>
            <a:r>
              <a:rPr lang="en-US" sz="900" baseline="0" dirty="0" smtClean="0">
                <a:solidFill>
                  <a:schemeClr val="tx1"/>
                </a:solidFill>
              </a:rPr>
              <a:t> THE MARKET</a:t>
            </a:r>
            <a:endParaRPr lang="en-US" sz="900" dirty="0" smtClean="0">
              <a:solidFill>
                <a:schemeClr val="tx1"/>
              </a:solidFill>
            </a:endParaRPr>
          </a:p>
          <a:p>
            <a:pPr marL="137160" indent="-137160">
              <a:buFont typeface="Arial"/>
              <a:buChar char="•"/>
            </a:pPr>
            <a:r>
              <a:rPr lang="en-US" sz="900" dirty="0" smtClean="0">
                <a:solidFill>
                  <a:schemeClr val="tx1"/>
                </a:solidFill>
              </a:rPr>
              <a:t>Define</a:t>
            </a:r>
            <a:r>
              <a:rPr lang="en-US" sz="900" baseline="0" dirty="0" smtClean="0">
                <a:solidFill>
                  <a:schemeClr val="tx1"/>
                </a:solidFill>
              </a:rPr>
              <a:t> and drive thought leadership for the Software Analytics market</a:t>
            </a:r>
          </a:p>
          <a:p>
            <a:pPr marL="137160" indent="-137160">
              <a:buFont typeface="Arial"/>
              <a:buChar char="•"/>
            </a:pPr>
            <a:r>
              <a:rPr lang="en-US" sz="900" baseline="0" dirty="0" smtClean="0">
                <a:solidFill>
                  <a:srgbClr val="000000"/>
                </a:solidFill>
              </a:rPr>
              <a:t>Customers embrace our strategy through strong adoption of our platform</a:t>
            </a:r>
          </a:p>
          <a:p>
            <a:pPr marL="137160" indent="-137160">
              <a:buFont typeface="Arial"/>
              <a:buChar char="•"/>
            </a:pPr>
            <a:r>
              <a:rPr lang="en-US" sz="900" baseline="0" dirty="0" smtClean="0">
                <a:solidFill>
                  <a:schemeClr val="tx1"/>
                </a:solidFill>
              </a:rPr>
              <a:t>Achieve external recognition of Software Analytics market leadership </a:t>
            </a:r>
          </a:p>
          <a:p>
            <a:pPr marL="137160" indent="-137160">
              <a:buFont typeface="Arial"/>
              <a:buChar char="•"/>
            </a:pPr>
            <a:r>
              <a:rPr lang="en-US" sz="900" baseline="0" dirty="0" smtClean="0">
                <a:solidFill>
                  <a:schemeClr val="tx1"/>
                </a:solidFill>
              </a:rPr>
              <a:t>Expand from APM base to include customer experience and business success, delivered through a full-stack, integrated Software Analytics platform</a:t>
            </a: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7</a:t>
            </a:fld>
            <a:endParaRPr lang="en-US"/>
          </a:p>
        </p:txBody>
      </p:sp>
    </p:spTree>
    <p:extLst>
      <p:ext uri="{BB962C8B-B14F-4D97-AF65-F5344CB8AC3E}">
        <p14:creationId xmlns:p14="http://schemas.microsoft.com/office/powerpoint/2010/main" val="4156602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dirty="0" smtClean="0">
                <a:solidFill>
                  <a:schemeClr val="tx1"/>
                </a:solidFill>
              </a:rPr>
              <a:t>BEST TEAM</a:t>
            </a:r>
          </a:p>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dirty="0" smtClean="0">
                <a:solidFill>
                  <a:schemeClr val="tx1"/>
                </a:solidFill>
              </a:rPr>
              <a:t>Hire and cultivate the best people with </a:t>
            </a:r>
            <a:r>
              <a:rPr lang="en-US" sz="900" baseline="0" dirty="0" smtClean="0">
                <a:solidFill>
                  <a:schemeClr val="tx1"/>
                </a:solidFill>
              </a:rPr>
              <a:t>shared values</a:t>
            </a:r>
          </a:p>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baseline="0" dirty="0" smtClean="0">
                <a:solidFill>
                  <a:schemeClr val="tx1"/>
                </a:solidFill>
              </a:rPr>
              <a:t>Invest in our people and unleash their incredible talent</a:t>
            </a:r>
          </a:p>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baseline="0" dirty="0" smtClean="0">
                <a:solidFill>
                  <a:schemeClr val="tx1"/>
                </a:solidFill>
              </a:rPr>
              <a:t>F</a:t>
            </a:r>
            <a:r>
              <a:rPr lang="en-US" sz="900" dirty="0" smtClean="0">
                <a:solidFill>
                  <a:schemeClr val="tx1"/>
                </a:solidFill>
              </a:rPr>
              <a:t>ocus on teamwork and collaboration</a:t>
            </a:r>
            <a:endParaRPr lang="en-US" sz="900" baseline="0" dirty="0" smtClean="0">
              <a:solidFill>
                <a:schemeClr val="tx1"/>
              </a:solidFill>
            </a:endParaRPr>
          </a:p>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baseline="0" dirty="0" smtClean="0">
                <a:solidFill>
                  <a:schemeClr val="tx1"/>
                </a:solidFill>
              </a:rPr>
              <a:t>Maintain an environment where people are inspired to do their best work, taking on tough challenges with people they enjoy, and make a difference</a:t>
            </a:r>
            <a:endParaRPr lang="en-US" sz="900" dirty="0" smtClean="0">
              <a:solidFill>
                <a:schemeClr val="tx1"/>
              </a:solidFill>
            </a:endParaRP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8</a:t>
            </a:fld>
            <a:endParaRPr lang="en-US"/>
          </a:p>
        </p:txBody>
      </p:sp>
    </p:spTree>
    <p:extLst>
      <p:ext uri="{BB962C8B-B14F-4D97-AF65-F5344CB8AC3E}">
        <p14:creationId xmlns:p14="http://schemas.microsoft.com/office/powerpoint/2010/main" val="42727116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7160" indent="-137160">
              <a:buFont typeface="Arial"/>
              <a:buChar char="•"/>
            </a:pPr>
            <a:r>
              <a:rPr lang="en-US" sz="900" dirty="0" smtClean="0">
                <a:solidFill>
                  <a:schemeClr val="tx1"/>
                </a:solidFill>
              </a:rPr>
              <a:t>CUSTOMER TRUSTED</a:t>
            </a:r>
          </a:p>
          <a:p>
            <a:pPr marL="137160" indent="-137160">
              <a:buFont typeface="Arial"/>
              <a:buChar char="•"/>
            </a:pPr>
            <a:r>
              <a:rPr lang="en-US" sz="900" dirty="0" smtClean="0">
                <a:solidFill>
                  <a:schemeClr val="tx1"/>
                </a:solidFill>
              </a:rPr>
              <a:t>Customers trust New Relic as a critical part</a:t>
            </a:r>
            <a:r>
              <a:rPr lang="en-US" sz="900" baseline="0" dirty="0" smtClean="0">
                <a:solidFill>
                  <a:schemeClr val="tx1"/>
                </a:solidFill>
              </a:rPr>
              <a:t> of their business and we contribute to their success</a:t>
            </a:r>
          </a:p>
          <a:p>
            <a:pPr marL="137160" indent="-137160">
              <a:buFont typeface="Arial"/>
              <a:buChar char="•"/>
            </a:pPr>
            <a:r>
              <a:rPr lang="en-US" sz="900" baseline="0" dirty="0" smtClean="0">
                <a:solidFill>
                  <a:schemeClr val="tx1"/>
                </a:solidFill>
              </a:rPr>
              <a:t>Our customers depend on us, so failures impact their businesses and ours  </a:t>
            </a:r>
          </a:p>
          <a:p>
            <a:pPr marL="137160" indent="-137160">
              <a:buFont typeface="Arial"/>
              <a:buChar char="•"/>
            </a:pPr>
            <a:r>
              <a:rPr lang="en-US" sz="900" baseline="0" dirty="0" smtClean="0">
                <a:solidFill>
                  <a:srgbClr val="000000"/>
                </a:solidFill>
              </a:rPr>
              <a:t>We are reliable</a:t>
            </a:r>
            <a:r>
              <a:rPr lang="en-US" sz="900" dirty="0" smtClean="0">
                <a:solidFill>
                  <a:srgbClr val="000000"/>
                </a:solidFill>
              </a:rPr>
              <a:t> (site,</a:t>
            </a:r>
            <a:r>
              <a:rPr lang="en-US" sz="900" baseline="0" dirty="0" smtClean="0">
                <a:solidFill>
                  <a:srgbClr val="000000"/>
                </a:solidFill>
              </a:rPr>
              <a:t> performance and roadmap)</a:t>
            </a:r>
            <a:r>
              <a:rPr lang="en-US" sz="900" dirty="0" smtClean="0">
                <a:solidFill>
                  <a:srgbClr val="000000"/>
                </a:solidFill>
              </a:rPr>
              <a:t>,</a:t>
            </a:r>
            <a:r>
              <a:rPr lang="en-US" sz="900" baseline="0" dirty="0" smtClean="0">
                <a:solidFill>
                  <a:srgbClr val="000000"/>
                </a:solidFill>
              </a:rPr>
              <a:t> secure, compliant, deliver against our commitments and enable success for our customers</a:t>
            </a:r>
            <a:r>
              <a:rPr lang="en-US" sz="900" baseline="0" dirty="0" smtClean="0">
                <a:solidFill>
                  <a:schemeClr val="tx1"/>
                </a:solidFill>
              </a:rPr>
              <a:t>  </a:t>
            </a:r>
          </a:p>
          <a:p>
            <a:pPr marL="137160" indent="-137160">
              <a:buFont typeface="Arial"/>
              <a:buChar char="•"/>
            </a:pPr>
            <a:r>
              <a:rPr lang="en-US" sz="900" baseline="0" dirty="0" smtClean="0">
                <a:solidFill>
                  <a:schemeClr val="tx1"/>
                </a:solidFill>
              </a:rPr>
              <a:t>Continuously build trust through customer, partner and public interactions</a:t>
            </a:r>
          </a:p>
          <a:p>
            <a:endParaRPr lang="en-US" dirty="0"/>
          </a:p>
        </p:txBody>
      </p:sp>
      <p:sp>
        <p:nvSpPr>
          <p:cNvPr id="4" name="Slide Number Placeholder 3"/>
          <p:cNvSpPr>
            <a:spLocks noGrp="1"/>
          </p:cNvSpPr>
          <p:nvPr>
            <p:ph type="sldNum" sz="quarter" idx="10"/>
          </p:nvPr>
        </p:nvSpPr>
        <p:spPr/>
        <p:txBody>
          <a:bodyPr/>
          <a:lstStyle/>
          <a:p>
            <a:fld id="{25EB0907-053D-4ED0-AC50-E92932B515E4}" type="slidenum">
              <a:rPr lang="en-US" smtClean="0"/>
              <a:t>9</a:t>
            </a:fld>
            <a:endParaRPr lang="en-US"/>
          </a:p>
        </p:txBody>
      </p:sp>
    </p:spTree>
    <p:extLst>
      <p:ext uri="{BB962C8B-B14F-4D97-AF65-F5344CB8AC3E}">
        <p14:creationId xmlns:p14="http://schemas.microsoft.com/office/powerpoint/2010/main" val="33882700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dirty="0" smtClean="0">
                <a:solidFill>
                  <a:schemeClr val="tx1"/>
                </a:solidFill>
              </a:rPr>
              <a:t>FICTIONLESS</a:t>
            </a:r>
          </a:p>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dirty="0" smtClean="0">
                <a:solidFill>
                  <a:schemeClr val="tx1"/>
                </a:solidFill>
              </a:rPr>
              <a:t>By getting back to our roots (the “magic”), our customers</a:t>
            </a:r>
            <a:r>
              <a:rPr lang="en-US" sz="900" baseline="0" dirty="0" smtClean="0">
                <a:solidFill>
                  <a:schemeClr val="tx1"/>
                </a:solidFill>
              </a:rPr>
              <a:t> enjoy using our products because we deliver effortless ways for them to get value from signup to deployment to purchasing to expansion</a:t>
            </a:r>
          </a:p>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baseline="0" dirty="0" smtClean="0">
                <a:solidFill>
                  <a:schemeClr val="tx1"/>
                </a:solidFill>
              </a:rPr>
              <a:t>Provide pricing that is simple, value based, and encourages expansion.  </a:t>
            </a:r>
          </a:p>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baseline="0" dirty="0" smtClean="0">
                <a:solidFill>
                  <a:schemeClr val="tx1"/>
                </a:solidFill>
              </a:rPr>
              <a:t>Minimize barriers to usage across product and segment</a:t>
            </a:r>
            <a:r>
              <a:rPr lang="en-US" sz="900" dirty="0" smtClean="0">
                <a:solidFill>
                  <a:schemeClr val="tx1"/>
                </a:solidFill>
              </a:rPr>
              <a:t>.  </a:t>
            </a:r>
          </a:p>
          <a:p>
            <a:pPr marL="137160" marR="0" indent="-137160" algn="l" defTabSz="457200" rtl="0" eaLnBrk="1" fontAlgn="auto" latinLnBrk="0" hangingPunct="1">
              <a:lnSpc>
                <a:spcPct val="100000"/>
              </a:lnSpc>
              <a:spcBef>
                <a:spcPts val="0"/>
              </a:spcBef>
              <a:spcAft>
                <a:spcPts val="0"/>
              </a:spcAft>
              <a:buClrTx/>
              <a:buSzTx/>
              <a:buFont typeface="Arial"/>
              <a:buChar char="•"/>
              <a:tabLst/>
              <a:defRPr/>
            </a:pPr>
            <a:r>
              <a:rPr lang="en-US" sz="900" dirty="0" smtClean="0">
                <a:solidFill>
                  <a:schemeClr val="tx1"/>
                </a:solidFill>
              </a:rPr>
              <a:t>Eliminate</a:t>
            </a:r>
            <a:r>
              <a:rPr lang="en-US" sz="900" baseline="0" dirty="0" smtClean="0">
                <a:solidFill>
                  <a:schemeClr val="tx1"/>
                </a:solidFill>
              </a:rPr>
              <a:t> internal friction</a:t>
            </a:r>
            <a:r>
              <a:rPr lang="en-US" sz="900" dirty="0" smtClean="0">
                <a:solidFill>
                  <a:schemeClr val="tx1"/>
                </a:solidFill>
              </a:rPr>
              <a:t> to improve efficiency and velocity</a:t>
            </a:r>
            <a:r>
              <a:rPr lang="en-US" sz="900" baseline="0" dirty="0" smtClean="0">
                <a:solidFill>
                  <a:schemeClr val="tx1"/>
                </a:solidFill>
              </a:rPr>
              <a:t> for New Relic</a:t>
            </a:r>
            <a:endParaRPr lang="en-US" sz="900" dirty="0">
              <a:solidFill>
                <a:schemeClr val="tx1"/>
              </a:solidFill>
            </a:endParaRPr>
          </a:p>
        </p:txBody>
      </p:sp>
      <p:sp>
        <p:nvSpPr>
          <p:cNvPr id="4" name="Slide Number Placeholder 3"/>
          <p:cNvSpPr>
            <a:spLocks noGrp="1"/>
          </p:cNvSpPr>
          <p:nvPr>
            <p:ph type="sldNum" sz="quarter" idx="10"/>
          </p:nvPr>
        </p:nvSpPr>
        <p:spPr/>
        <p:txBody>
          <a:bodyPr/>
          <a:lstStyle/>
          <a:p>
            <a:fld id="{25EB0907-053D-4ED0-AC50-E92932B515E4}" type="slidenum">
              <a:rPr lang="en-US" smtClean="0"/>
              <a:t>10</a:t>
            </a:fld>
            <a:endParaRPr lang="en-US"/>
          </a:p>
        </p:txBody>
      </p:sp>
    </p:spTree>
    <p:extLst>
      <p:ext uri="{BB962C8B-B14F-4D97-AF65-F5344CB8AC3E}">
        <p14:creationId xmlns:p14="http://schemas.microsoft.com/office/powerpoint/2010/main" val="2691186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 typeface="Arial"/>
              <a:buNone/>
              <a:tabLst/>
              <a:defRPr/>
            </a:pPr>
            <a:endParaRPr lang="en-US" sz="900" dirty="0">
              <a:solidFill>
                <a:schemeClr val="tx1"/>
              </a:solidFill>
            </a:endParaRPr>
          </a:p>
        </p:txBody>
      </p:sp>
      <p:sp>
        <p:nvSpPr>
          <p:cNvPr id="4" name="Slide Number Placeholder 3"/>
          <p:cNvSpPr>
            <a:spLocks noGrp="1"/>
          </p:cNvSpPr>
          <p:nvPr>
            <p:ph type="sldNum" sz="quarter" idx="10"/>
          </p:nvPr>
        </p:nvSpPr>
        <p:spPr/>
        <p:txBody>
          <a:bodyPr/>
          <a:lstStyle/>
          <a:p>
            <a:fld id="{25EB0907-053D-4ED0-AC50-E92932B515E4}" type="slidenum">
              <a:rPr lang="en-US" smtClean="0"/>
              <a:t>11</a:t>
            </a:fld>
            <a:endParaRPr lang="en-US"/>
          </a:p>
        </p:txBody>
      </p:sp>
    </p:spTree>
    <p:extLst>
      <p:ext uri="{BB962C8B-B14F-4D97-AF65-F5344CB8AC3E}">
        <p14:creationId xmlns:p14="http://schemas.microsoft.com/office/powerpoint/2010/main" val="2691186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ti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tif"/></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73789500"/>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Fool proof">
    <p:bg>
      <p:bgPr>
        <a:solidFill>
          <a:schemeClr val="tx1">
            <a:lumMod val="85000"/>
            <a:lumOff val="1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546730"/>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tatement - Red">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ctrTitle" hasCustomPrompt="1"/>
          </p:nvPr>
        </p:nvSpPr>
        <p:spPr>
          <a:xfrm>
            <a:off x="1121569" y="1677830"/>
            <a:ext cx="6858000" cy="1790700"/>
          </a:xfrm>
          <a:prstGeom prst="rect">
            <a:avLst/>
          </a:prstGeom>
        </p:spPr>
        <p:txBody>
          <a:bodyPr anchor="ctr" anchorCtr="0"/>
          <a:lstStyle>
            <a:lvl1pPr algn="ctr" defTabSz="685800" rtl="0" eaLnBrk="1" latinLnBrk="0" hangingPunct="1">
              <a:lnSpc>
                <a:spcPts val="4875"/>
              </a:lnSpc>
              <a:spcBef>
                <a:spcPct val="0"/>
              </a:spcBef>
              <a:buNone/>
              <a:defRPr lang="en-US" sz="4500" b="1" kern="1200" spc="-80" dirty="0">
                <a:solidFill>
                  <a:schemeClr val="bg1"/>
                </a:solidFill>
                <a:latin typeface="+mn-lt"/>
                <a:ea typeface="+mn-ea"/>
                <a:cs typeface="+mn-cs"/>
              </a:defRPr>
            </a:lvl1pPr>
          </a:lstStyle>
          <a:p>
            <a:r>
              <a:rPr lang="en-US" dirty="0" smtClean="0"/>
              <a:t>Click to add Statement</a:t>
            </a:r>
            <a:endParaRPr lang="en-US" dirty="0"/>
          </a:p>
        </p:txBody>
      </p:sp>
      <p:pic>
        <p:nvPicPr>
          <p:cNvPr id="5" name="Picture 4"/>
          <p:cNvPicPr>
            <a:picLocks noChangeAspect="1"/>
          </p:cNvPicPr>
          <p:nvPr userDrawn="1"/>
        </p:nvPicPr>
        <p:blipFill rotWithShape="1">
          <a:blip r:embed="rId2" cstate="email">
            <a:extLst>
              <a:ext uri="{28A0092B-C50C-407E-A947-70E740481C1C}">
                <a14:useLocalDpi xmlns:a14="http://schemas.microsoft.com/office/drawing/2010/main"/>
              </a:ext>
            </a:extLst>
          </a:blip>
          <a:srcRect l="5481" t="9672" r="991" b="28221"/>
          <a:stretch/>
        </p:blipFill>
        <p:spPr>
          <a:xfrm>
            <a:off x="-5715" y="3574733"/>
            <a:ext cx="9166860" cy="1394460"/>
          </a:xfrm>
          <a:prstGeom prst="rect">
            <a:avLst/>
          </a:prstGeom>
        </p:spPr>
      </p:pic>
    </p:spTree>
    <p:extLst>
      <p:ext uri="{BB962C8B-B14F-4D97-AF65-F5344CB8AC3E}">
        <p14:creationId xmlns:p14="http://schemas.microsoft.com/office/powerpoint/2010/main" val="1184698256"/>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 Green">
    <p:bg>
      <p:bgPr>
        <a:solidFill>
          <a:schemeClr val="accent5"/>
        </a:solidFill>
        <a:effectLst/>
      </p:bgPr>
    </p:bg>
    <p:spTree>
      <p:nvGrpSpPr>
        <p:cNvPr id="1" name=""/>
        <p:cNvGrpSpPr/>
        <p:nvPr/>
      </p:nvGrpSpPr>
      <p:grpSpPr>
        <a:xfrm>
          <a:off x="0" y="0"/>
          <a:ext cx="0" cy="0"/>
          <a:chOff x="0" y="0"/>
          <a:chExt cx="0" cy="0"/>
        </a:xfrm>
      </p:grpSpPr>
      <p:sp>
        <p:nvSpPr>
          <p:cNvPr id="7" name="Text Placeholder 31"/>
          <p:cNvSpPr>
            <a:spLocks noGrp="1"/>
          </p:cNvSpPr>
          <p:nvPr>
            <p:ph type="body" sz="quarter" idx="10" hasCustomPrompt="1"/>
          </p:nvPr>
        </p:nvSpPr>
        <p:spPr>
          <a:xfrm>
            <a:off x="428910" y="2263521"/>
            <a:ext cx="8246460" cy="457200"/>
          </a:xfrm>
          <a:prstGeom prst="rect">
            <a:avLst/>
          </a:prstGeom>
        </p:spPr>
        <p:txBody>
          <a:bodyPr vert="horz" wrap="square" lIns="0" tIns="0" rIns="0" bIns="0" anchor="t" anchorCtr="0">
            <a:noAutofit/>
          </a:bodyPr>
          <a:lstStyle>
            <a:lvl1pPr marL="0" indent="0" algn="l">
              <a:lnSpc>
                <a:spcPct val="80000"/>
              </a:lnSpc>
              <a:buFontTx/>
              <a:buNone/>
              <a:defRPr sz="3200" b="1" spc="-60" baseline="0">
                <a:solidFill>
                  <a:schemeClr val="bg1"/>
                </a:solidFill>
                <a:latin typeface="+mn-lt"/>
              </a:defRPr>
            </a:lvl1pPr>
          </a:lstStyle>
          <a:p>
            <a:pPr lvl="0"/>
            <a:r>
              <a:rPr lang="en-US" dirty="0" smtClean="0"/>
              <a:t>Add Chapter Title</a:t>
            </a:r>
            <a:endParaRPr lang="en-US" dirty="0"/>
          </a:p>
        </p:txBody>
      </p:sp>
      <p:pic>
        <p:nvPicPr>
          <p:cNvPr id="3" name="Picture 2"/>
          <p:cNvPicPr>
            <a:picLocks noChangeAspect="1"/>
          </p:cNvPicPr>
          <p:nvPr userDrawn="1"/>
        </p:nvPicPr>
        <p:blipFill>
          <a:blip r:embed="rId2" cstate="email">
            <a:lum bright="100000"/>
            <a:extLst>
              <a:ext uri="{28A0092B-C50C-407E-A947-70E740481C1C}">
                <a14:useLocalDpi xmlns:a14="http://schemas.microsoft.com/office/drawing/2010/main"/>
              </a:ext>
            </a:extLst>
          </a:blip>
          <a:stretch>
            <a:fillRect/>
          </a:stretch>
        </p:blipFill>
        <p:spPr>
          <a:xfrm flipH="1">
            <a:off x="-1" y="4303884"/>
            <a:ext cx="9143999" cy="845966"/>
          </a:xfrm>
          <a:prstGeom prst="rect">
            <a:avLst/>
          </a:prstGeom>
        </p:spPr>
      </p:pic>
      <p:grpSp>
        <p:nvGrpSpPr>
          <p:cNvPr id="4" name="Group 4"/>
          <p:cNvGrpSpPr>
            <a:grpSpLocks noChangeAspect="1"/>
          </p:cNvGrpSpPr>
          <p:nvPr userDrawn="1"/>
        </p:nvGrpSpPr>
        <p:grpSpPr bwMode="auto">
          <a:xfrm>
            <a:off x="-1" y="4260056"/>
            <a:ext cx="9159479" cy="881063"/>
            <a:chOff x="0" y="590"/>
            <a:chExt cx="7990" cy="740"/>
          </a:xfrm>
          <a:solidFill>
            <a:schemeClr val="bg1">
              <a:alpha val="23000"/>
            </a:schemeClr>
          </a:solidFill>
        </p:grpSpPr>
        <p:sp>
          <p:nvSpPr>
            <p:cNvPr id="8" name="Freeform 5"/>
            <p:cNvSpPr>
              <a:spLocks/>
            </p:cNvSpPr>
            <p:nvPr userDrawn="1"/>
          </p:nvSpPr>
          <p:spPr bwMode="auto">
            <a:xfrm>
              <a:off x="3698" y="1254"/>
              <a:ext cx="295" cy="76"/>
            </a:xfrm>
            <a:custGeom>
              <a:avLst/>
              <a:gdLst>
                <a:gd name="T0" fmla="*/ 0 w 295"/>
                <a:gd name="T1" fmla="*/ 76 h 76"/>
                <a:gd name="T2" fmla="*/ 27 w 295"/>
                <a:gd name="T3" fmla="*/ 76 h 76"/>
                <a:gd name="T4" fmla="*/ 116 w 295"/>
                <a:gd name="T5" fmla="*/ 17 h 76"/>
                <a:gd name="T6" fmla="*/ 259 w 295"/>
                <a:gd name="T7" fmla="*/ 76 h 76"/>
                <a:gd name="T8" fmla="*/ 295 w 295"/>
                <a:gd name="T9" fmla="*/ 76 h 76"/>
                <a:gd name="T10" fmla="*/ 114 w 295"/>
                <a:gd name="T11" fmla="*/ 0 h 76"/>
                <a:gd name="T12" fmla="*/ 0 w 295"/>
                <a:gd name="T13" fmla="*/ 76 h 76"/>
              </a:gdLst>
              <a:ahLst/>
              <a:cxnLst>
                <a:cxn ang="0">
                  <a:pos x="T0" y="T1"/>
                </a:cxn>
                <a:cxn ang="0">
                  <a:pos x="T2" y="T3"/>
                </a:cxn>
                <a:cxn ang="0">
                  <a:pos x="T4" y="T5"/>
                </a:cxn>
                <a:cxn ang="0">
                  <a:pos x="T6" y="T7"/>
                </a:cxn>
                <a:cxn ang="0">
                  <a:pos x="T8" y="T9"/>
                </a:cxn>
                <a:cxn ang="0">
                  <a:pos x="T10" y="T11"/>
                </a:cxn>
                <a:cxn ang="0">
                  <a:pos x="T12" y="T13"/>
                </a:cxn>
              </a:cxnLst>
              <a:rect l="0" t="0" r="r" b="b"/>
              <a:pathLst>
                <a:path w="295" h="76">
                  <a:moveTo>
                    <a:pt x="0" y="76"/>
                  </a:moveTo>
                  <a:lnTo>
                    <a:pt x="27" y="76"/>
                  </a:lnTo>
                  <a:lnTo>
                    <a:pt x="116" y="17"/>
                  </a:lnTo>
                  <a:lnTo>
                    <a:pt x="259" y="76"/>
                  </a:lnTo>
                  <a:lnTo>
                    <a:pt x="295" y="76"/>
                  </a:lnTo>
                  <a:lnTo>
                    <a:pt x="114" y="0"/>
                  </a:lnTo>
                  <a:lnTo>
                    <a:pt x="0"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013"/>
            </a:p>
          </p:txBody>
        </p:sp>
        <p:sp>
          <p:nvSpPr>
            <p:cNvPr id="9" name="Freeform 6"/>
            <p:cNvSpPr>
              <a:spLocks/>
            </p:cNvSpPr>
            <p:nvPr userDrawn="1"/>
          </p:nvSpPr>
          <p:spPr bwMode="auto">
            <a:xfrm>
              <a:off x="7597" y="1031"/>
              <a:ext cx="393" cy="299"/>
            </a:xfrm>
            <a:custGeom>
              <a:avLst/>
              <a:gdLst>
                <a:gd name="T0" fmla="*/ 199 w 393"/>
                <a:gd name="T1" fmla="*/ 29 h 299"/>
                <a:gd name="T2" fmla="*/ 375 w 393"/>
                <a:gd name="T3" fmla="*/ 299 h 299"/>
                <a:gd name="T4" fmla="*/ 393 w 393"/>
                <a:gd name="T5" fmla="*/ 299 h 299"/>
                <a:gd name="T6" fmla="*/ 199 w 393"/>
                <a:gd name="T7" fmla="*/ 0 h 299"/>
                <a:gd name="T8" fmla="*/ 0 w 393"/>
                <a:gd name="T9" fmla="*/ 299 h 299"/>
                <a:gd name="T10" fmla="*/ 18 w 393"/>
                <a:gd name="T11" fmla="*/ 299 h 299"/>
                <a:gd name="T12" fmla="*/ 199 w 393"/>
                <a:gd name="T13" fmla="*/ 29 h 299"/>
              </a:gdLst>
              <a:ahLst/>
              <a:cxnLst>
                <a:cxn ang="0">
                  <a:pos x="T0" y="T1"/>
                </a:cxn>
                <a:cxn ang="0">
                  <a:pos x="T2" y="T3"/>
                </a:cxn>
                <a:cxn ang="0">
                  <a:pos x="T4" y="T5"/>
                </a:cxn>
                <a:cxn ang="0">
                  <a:pos x="T6" y="T7"/>
                </a:cxn>
                <a:cxn ang="0">
                  <a:pos x="T8" y="T9"/>
                </a:cxn>
                <a:cxn ang="0">
                  <a:pos x="T10" y="T11"/>
                </a:cxn>
                <a:cxn ang="0">
                  <a:pos x="T12" y="T13"/>
                </a:cxn>
              </a:cxnLst>
              <a:rect l="0" t="0" r="r" b="b"/>
              <a:pathLst>
                <a:path w="393" h="299">
                  <a:moveTo>
                    <a:pt x="199" y="29"/>
                  </a:moveTo>
                  <a:lnTo>
                    <a:pt x="375" y="299"/>
                  </a:lnTo>
                  <a:lnTo>
                    <a:pt x="393" y="299"/>
                  </a:lnTo>
                  <a:lnTo>
                    <a:pt x="199" y="0"/>
                  </a:lnTo>
                  <a:lnTo>
                    <a:pt x="0" y="299"/>
                  </a:lnTo>
                  <a:lnTo>
                    <a:pt x="18" y="299"/>
                  </a:lnTo>
                  <a:lnTo>
                    <a:pt x="199"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013"/>
            </a:p>
          </p:txBody>
        </p:sp>
        <p:sp>
          <p:nvSpPr>
            <p:cNvPr id="10" name="Freeform 7"/>
            <p:cNvSpPr>
              <a:spLocks noEditPoints="1"/>
            </p:cNvSpPr>
            <p:nvPr userDrawn="1"/>
          </p:nvSpPr>
          <p:spPr bwMode="auto">
            <a:xfrm>
              <a:off x="2862" y="590"/>
              <a:ext cx="4720" cy="740"/>
            </a:xfrm>
            <a:custGeom>
              <a:avLst/>
              <a:gdLst>
                <a:gd name="T0" fmla="*/ 125 w 4720"/>
                <a:gd name="T1" fmla="*/ 558 h 740"/>
                <a:gd name="T2" fmla="*/ 1280 w 4720"/>
                <a:gd name="T3" fmla="*/ 319 h 740"/>
                <a:gd name="T4" fmla="*/ 1610 w 4720"/>
                <a:gd name="T5" fmla="*/ 677 h 740"/>
                <a:gd name="T6" fmla="*/ 2070 w 4720"/>
                <a:gd name="T7" fmla="*/ 304 h 740"/>
                <a:gd name="T8" fmla="*/ 2315 w 4720"/>
                <a:gd name="T9" fmla="*/ 530 h 740"/>
                <a:gd name="T10" fmla="*/ 2065 w 4720"/>
                <a:gd name="T11" fmla="*/ 740 h 740"/>
                <a:gd name="T12" fmla="*/ 2088 w 4720"/>
                <a:gd name="T13" fmla="*/ 740 h 740"/>
                <a:gd name="T14" fmla="*/ 2326 w 4720"/>
                <a:gd name="T15" fmla="*/ 540 h 740"/>
                <a:gd name="T16" fmla="*/ 2505 w 4720"/>
                <a:gd name="T17" fmla="*/ 708 h 740"/>
                <a:gd name="T18" fmla="*/ 2801 w 4720"/>
                <a:gd name="T19" fmla="*/ 379 h 740"/>
                <a:gd name="T20" fmla="*/ 3004 w 4720"/>
                <a:gd name="T21" fmla="*/ 580 h 740"/>
                <a:gd name="T22" fmla="*/ 3158 w 4720"/>
                <a:gd name="T23" fmla="*/ 479 h 740"/>
                <a:gd name="T24" fmla="*/ 3344 w 4720"/>
                <a:gd name="T25" fmla="*/ 638 h 740"/>
                <a:gd name="T26" fmla="*/ 3607 w 4720"/>
                <a:gd name="T27" fmla="*/ 625 h 740"/>
                <a:gd name="T28" fmla="*/ 3700 w 4720"/>
                <a:gd name="T29" fmla="*/ 740 h 740"/>
                <a:gd name="T30" fmla="*/ 3721 w 4720"/>
                <a:gd name="T31" fmla="*/ 740 h 740"/>
                <a:gd name="T32" fmla="*/ 3627 w 4720"/>
                <a:gd name="T33" fmla="*/ 625 h 740"/>
                <a:gd name="T34" fmla="*/ 4178 w 4720"/>
                <a:gd name="T35" fmla="*/ 596 h 740"/>
                <a:gd name="T36" fmla="*/ 4258 w 4720"/>
                <a:gd name="T37" fmla="*/ 677 h 740"/>
                <a:gd name="T38" fmla="*/ 3964 w 4720"/>
                <a:gd name="T39" fmla="*/ 740 h 740"/>
                <a:gd name="T40" fmla="*/ 4031 w 4720"/>
                <a:gd name="T41" fmla="*/ 740 h 740"/>
                <a:gd name="T42" fmla="*/ 4269 w 4720"/>
                <a:gd name="T43" fmla="*/ 689 h 740"/>
                <a:gd name="T44" fmla="*/ 4323 w 4720"/>
                <a:gd name="T45" fmla="*/ 740 h 740"/>
                <a:gd name="T46" fmla="*/ 4345 w 4720"/>
                <a:gd name="T47" fmla="*/ 740 h 740"/>
                <a:gd name="T48" fmla="*/ 4287 w 4720"/>
                <a:gd name="T49" fmla="*/ 684 h 740"/>
                <a:gd name="T50" fmla="*/ 4553 w 4720"/>
                <a:gd name="T51" fmla="*/ 626 h 740"/>
                <a:gd name="T52" fmla="*/ 4693 w 4720"/>
                <a:gd name="T53" fmla="*/ 740 h 740"/>
                <a:gd name="T54" fmla="*/ 4720 w 4720"/>
                <a:gd name="T55" fmla="*/ 740 h 740"/>
                <a:gd name="T56" fmla="*/ 4557 w 4720"/>
                <a:gd name="T57" fmla="*/ 611 h 740"/>
                <a:gd name="T58" fmla="*/ 4276 w 4720"/>
                <a:gd name="T59" fmla="*/ 672 h 740"/>
                <a:gd name="T60" fmla="*/ 4187 w 4720"/>
                <a:gd name="T61" fmla="*/ 584 h 740"/>
                <a:gd name="T62" fmla="*/ 4184 w 4720"/>
                <a:gd name="T63" fmla="*/ 580 h 740"/>
                <a:gd name="T64" fmla="*/ 3616 w 4720"/>
                <a:gd name="T65" fmla="*/ 611 h 740"/>
                <a:gd name="T66" fmla="*/ 3118 w 4720"/>
                <a:gd name="T67" fmla="*/ 0 h 740"/>
                <a:gd name="T68" fmla="*/ 2801 w 4720"/>
                <a:gd name="T69" fmla="*/ 357 h 740"/>
                <a:gd name="T70" fmla="*/ 2672 w 4720"/>
                <a:gd name="T71" fmla="*/ 229 h 740"/>
                <a:gd name="T72" fmla="*/ 2326 w 4720"/>
                <a:gd name="T73" fmla="*/ 519 h 740"/>
                <a:gd name="T74" fmla="*/ 2070 w 4720"/>
                <a:gd name="T75" fmla="*/ 284 h 740"/>
                <a:gd name="T76" fmla="*/ 1610 w 4720"/>
                <a:gd name="T77" fmla="*/ 657 h 740"/>
                <a:gd name="T78" fmla="*/ 1285 w 4720"/>
                <a:gd name="T79" fmla="*/ 304 h 740"/>
                <a:gd name="T80" fmla="*/ 116 w 4720"/>
                <a:gd name="T81" fmla="*/ 547 h 740"/>
                <a:gd name="T82" fmla="*/ 0 w 4720"/>
                <a:gd name="T83" fmla="*/ 740 h 740"/>
                <a:gd name="T84" fmla="*/ 15 w 4720"/>
                <a:gd name="T85" fmla="*/ 740 h 740"/>
                <a:gd name="T86" fmla="*/ 125 w 4720"/>
                <a:gd name="T87" fmla="*/ 558 h 740"/>
                <a:gd name="T88" fmla="*/ 3118 w 4720"/>
                <a:gd name="T89" fmla="*/ 24 h 740"/>
                <a:gd name="T90" fmla="*/ 3596 w 4720"/>
                <a:gd name="T91" fmla="*/ 611 h 740"/>
                <a:gd name="T92" fmla="*/ 3350 w 4720"/>
                <a:gd name="T93" fmla="*/ 623 h 740"/>
                <a:gd name="T94" fmla="*/ 3158 w 4720"/>
                <a:gd name="T95" fmla="*/ 458 h 740"/>
                <a:gd name="T96" fmla="*/ 3007 w 4720"/>
                <a:gd name="T97" fmla="*/ 560 h 740"/>
                <a:gd name="T98" fmla="*/ 2813 w 4720"/>
                <a:gd name="T99" fmla="*/ 367 h 740"/>
                <a:gd name="T100" fmla="*/ 3118 w 4720"/>
                <a:gd name="T101" fmla="*/ 24 h 740"/>
                <a:gd name="T102" fmla="*/ 2672 w 4720"/>
                <a:gd name="T103" fmla="*/ 250 h 740"/>
                <a:gd name="T104" fmla="*/ 2790 w 4720"/>
                <a:gd name="T105" fmla="*/ 368 h 740"/>
                <a:gd name="T106" fmla="*/ 2505 w 4720"/>
                <a:gd name="T107" fmla="*/ 686 h 740"/>
                <a:gd name="T108" fmla="*/ 2338 w 4720"/>
                <a:gd name="T109" fmla="*/ 530 h 740"/>
                <a:gd name="T110" fmla="*/ 2672 w 4720"/>
                <a:gd name="T111" fmla="*/ 25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720" h="740">
                  <a:moveTo>
                    <a:pt x="125" y="558"/>
                  </a:moveTo>
                  <a:lnTo>
                    <a:pt x="1280" y="319"/>
                  </a:lnTo>
                  <a:lnTo>
                    <a:pt x="1610" y="677"/>
                  </a:lnTo>
                  <a:lnTo>
                    <a:pt x="2070" y="304"/>
                  </a:lnTo>
                  <a:lnTo>
                    <a:pt x="2315" y="530"/>
                  </a:lnTo>
                  <a:lnTo>
                    <a:pt x="2065" y="740"/>
                  </a:lnTo>
                  <a:lnTo>
                    <a:pt x="2088" y="740"/>
                  </a:lnTo>
                  <a:lnTo>
                    <a:pt x="2326" y="540"/>
                  </a:lnTo>
                  <a:lnTo>
                    <a:pt x="2505" y="708"/>
                  </a:lnTo>
                  <a:lnTo>
                    <a:pt x="2801" y="379"/>
                  </a:lnTo>
                  <a:lnTo>
                    <a:pt x="3004" y="580"/>
                  </a:lnTo>
                  <a:lnTo>
                    <a:pt x="3158" y="479"/>
                  </a:lnTo>
                  <a:lnTo>
                    <a:pt x="3344" y="638"/>
                  </a:lnTo>
                  <a:lnTo>
                    <a:pt x="3607" y="625"/>
                  </a:lnTo>
                  <a:lnTo>
                    <a:pt x="3700" y="740"/>
                  </a:lnTo>
                  <a:lnTo>
                    <a:pt x="3721" y="740"/>
                  </a:lnTo>
                  <a:lnTo>
                    <a:pt x="3627" y="625"/>
                  </a:lnTo>
                  <a:lnTo>
                    <a:pt x="4178" y="596"/>
                  </a:lnTo>
                  <a:lnTo>
                    <a:pt x="4258" y="677"/>
                  </a:lnTo>
                  <a:lnTo>
                    <a:pt x="3964" y="740"/>
                  </a:lnTo>
                  <a:lnTo>
                    <a:pt x="4031" y="740"/>
                  </a:lnTo>
                  <a:lnTo>
                    <a:pt x="4269" y="689"/>
                  </a:lnTo>
                  <a:lnTo>
                    <a:pt x="4323" y="740"/>
                  </a:lnTo>
                  <a:lnTo>
                    <a:pt x="4345" y="740"/>
                  </a:lnTo>
                  <a:lnTo>
                    <a:pt x="4287" y="684"/>
                  </a:lnTo>
                  <a:lnTo>
                    <a:pt x="4553" y="626"/>
                  </a:lnTo>
                  <a:lnTo>
                    <a:pt x="4693" y="740"/>
                  </a:lnTo>
                  <a:lnTo>
                    <a:pt x="4720" y="740"/>
                  </a:lnTo>
                  <a:lnTo>
                    <a:pt x="4557" y="611"/>
                  </a:lnTo>
                  <a:lnTo>
                    <a:pt x="4276" y="672"/>
                  </a:lnTo>
                  <a:lnTo>
                    <a:pt x="4187" y="584"/>
                  </a:lnTo>
                  <a:lnTo>
                    <a:pt x="4184" y="580"/>
                  </a:lnTo>
                  <a:lnTo>
                    <a:pt x="3616" y="611"/>
                  </a:lnTo>
                  <a:lnTo>
                    <a:pt x="3118" y="0"/>
                  </a:lnTo>
                  <a:lnTo>
                    <a:pt x="2801" y="357"/>
                  </a:lnTo>
                  <a:lnTo>
                    <a:pt x="2672" y="229"/>
                  </a:lnTo>
                  <a:lnTo>
                    <a:pt x="2326" y="519"/>
                  </a:lnTo>
                  <a:lnTo>
                    <a:pt x="2070" y="284"/>
                  </a:lnTo>
                  <a:lnTo>
                    <a:pt x="1610" y="657"/>
                  </a:lnTo>
                  <a:lnTo>
                    <a:pt x="1285" y="304"/>
                  </a:lnTo>
                  <a:lnTo>
                    <a:pt x="116" y="547"/>
                  </a:lnTo>
                  <a:lnTo>
                    <a:pt x="0" y="740"/>
                  </a:lnTo>
                  <a:lnTo>
                    <a:pt x="15" y="740"/>
                  </a:lnTo>
                  <a:lnTo>
                    <a:pt x="125" y="558"/>
                  </a:lnTo>
                  <a:close/>
                  <a:moveTo>
                    <a:pt x="3118" y="24"/>
                  </a:moveTo>
                  <a:lnTo>
                    <a:pt x="3596" y="611"/>
                  </a:lnTo>
                  <a:lnTo>
                    <a:pt x="3350" y="623"/>
                  </a:lnTo>
                  <a:lnTo>
                    <a:pt x="3158" y="458"/>
                  </a:lnTo>
                  <a:lnTo>
                    <a:pt x="3007" y="560"/>
                  </a:lnTo>
                  <a:lnTo>
                    <a:pt x="2813" y="367"/>
                  </a:lnTo>
                  <a:lnTo>
                    <a:pt x="3118" y="24"/>
                  </a:lnTo>
                  <a:close/>
                  <a:moveTo>
                    <a:pt x="2672" y="250"/>
                  </a:moveTo>
                  <a:lnTo>
                    <a:pt x="2790" y="368"/>
                  </a:lnTo>
                  <a:lnTo>
                    <a:pt x="2505" y="686"/>
                  </a:lnTo>
                  <a:lnTo>
                    <a:pt x="2338" y="530"/>
                  </a:lnTo>
                  <a:lnTo>
                    <a:pt x="2672" y="2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013"/>
            </a:p>
          </p:txBody>
        </p:sp>
        <p:sp>
          <p:nvSpPr>
            <p:cNvPr id="11" name="Freeform 8"/>
            <p:cNvSpPr>
              <a:spLocks noEditPoints="1"/>
            </p:cNvSpPr>
            <p:nvPr userDrawn="1"/>
          </p:nvSpPr>
          <p:spPr bwMode="auto">
            <a:xfrm>
              <a:off x="0" y="874"/>
              <a:ext cx="2570" cy="456"/>
            </a:xfrm>
            <a:custGeom>
              <a:avLst/>
              <a:gdLst>
                <a:gd name="T0" fmla="*/ 428 w 2570"/>
                <a:gd name="T1" fmla="*/ 310 h 456"/>
                <a:gd name="T2" fmla="*/ 961 w 2570"/>
                <a:gd name="T3" fmla="*/ 337 h 456"/>
                <a:gd name="T4" fmla="*/ 964 w 2570"/>
                <a:gd name="T5" fmla="*/ 337 h 456"/>
                <a:gd name="T6" fmla="*/ 1488 w 2570"/>
                <a:gd name="T7" fmla="*/ 134 h 456"/>
                <a:gd name="T8" fmla="*/ 1925 w 2570"/>
                <a:gd name="T9" fmla="*/ 371 h 456"/>
                <a:gd name="T10" fmla="*/ 1929 w 2570"/>
                <a:gd name="T11" fmla="*/ 373 h 456"/>
                <a:gd name="T12" fmla="*/ 2208 w 2570"/>
                <a:gd name="T13" fmla="*/ 212 h 456"/>
                <a:gd name="T14" fmla="*/ 2447 w 2570"/>
                <a:gd name="T15" fmla="*/ 385 h 456"/>
                <a:gd name="T16" fmla="*/ 2483 w 2570"/>
                <a:gd name="T17" fmla="*/ 456 h 456"/>
                <a:gd name="T18" fmla="*/ 2503 w 2570"/>
                <a:gd name="T19" fmla="*/ 456 h 456"/>
                <a:gd name="T20" fmla="*/ 2476 w 2570"/>
                <a:gd name="T21" fmla="*/ 405 h 456"/>
                <a:gd name="T22" fmla="*/ 2547 w 2570"/>
                <a:gd name="T23" fmla="*/ 456 h 456"/>
                <a:gd name="T24" fmla="*/ 2570 w 2570"/>
                <a:gd name="T25" fmla="*/ 456 h 456"/>
                <a:gd name="T26" fmla="*/ 2460 w 2570"/>
                <a:gd name="T27" fmla="*/ 376 h 456"/>
                <a:gd name="T28" fmla="*/ 2273 w 2570"/>
                <a:gd name="T29" fmla="*/ 0 h 456"/>
                <a:gd name="T30" fmla="*/ 1876 w 2570"/>
                <a:gd name="T31" fmla="*/ 207 h 456"/>
                <a:gd name="T32" fmla="*/ 1648 w 2570"/>
                <a:gd name="T33" fmla="*/ 56 h 456"/>
                <a:gd name="T34" fmla="*/ 1488 w 2570"/>
                <a:gd name="T35" fmla="*/ 118 h 456"/>
                <a:gd name="T36" fmla="*/ 1278 w 2570"/>
                <a:gd name="T37" fmla="*/ 5 h 456"/>
                <a:gd name="T38" fmla="*/ 1274 w 2570"/>
                <a:gd name="T39" fmla="*/ 1 h 456"/>
                <a:gd name="T40" fmla="*/ 426 w 2570"/>
                <a:gd name="T41" fmla="*/ 295 h 456"/>
                <a:gd name="T42" fmla="*/ 0 w 2570"/>
                <a:gd name="T43" fmla="*/ 274 h 456"/>
                <a:gd name="T44" fmla="*/ 0 w 2570"/>
                <a:gd name="T45" fmla="*/ 288 h 456"/>
                <a:gd name="T46" fmla="*/ 388 w 2570"/>
                <a:gd name="T47" fmla="*/ 308 h 456"/>
                <a:gd name="T48" fmla="*/ 0 w 2570"/>
                <a:gd name="T49" fmla="*/ 442 h 456"/>
                <a:gd name="T50" fmla="*/ 0 w 2570"/>
                <a:gd name="T51" fmla="*/ 456 h 456"/>
                <a:gd name="T52" fmla="*/ 0 w 2570"/>
                <a:gd name="T53" fmla="*/ 456 h 456"/>
                <a:gd name="T54" fmla="*/ 428 w 2570"/>
                <a:gd name="T55" fmla="*/ 310 h 456"/>
                <a:gd name="T56" fmla="*/ 1646 w 2570"/>
                <a:gd name="T57" fmla="*/ 73 h 456"/>
                <a:gd name="T58" fmla="*/ 1876 w 2570"/>
                <a:gd name="T59" fmla="*/ 222 h 456"/>
                <a:gd name="T60" fmla="*/ 2264 w 2570"/>
                <a:gd name="T61" fmla="*/ 20 h 456"/>
                <a:gd name="T62" fmla="*/ 2434 w 2570"/>
                <a:gd name="T63" fmla="*/ 356 h 456"/>
                <a:gd name="T64" fmla="*/ 2208 w 2570"/>
                <a:gd name="T65" fmla="*/ 195 h 456"/>
                <a:gd name="T66" fmla="*/ 1929 w 2570"/>
                <a:gd name="T67" fmla="*/ 356 h 456"/>
                <a:gd name="T68" fmla="*/ 1506 w 2570"/>
                <a:gd name="T69" fmla="*/ 127 h 456"/>
                <a:gd name="T70" fmla="*/ 1646 w 2570"/>
                <a:gd name="T71" fmla="*/ 73 h 456"/>
                <a:gd name="T72" fmla="*/ 1274 w 2570"/>
                <a:gd name="T73" fmla="*/ 18 h 456"/>
                <a:gd name="T74" fmla="*/ 1470 w 2570"/>
                <a:gd name="T75" fmla="*/ 123 h 456"/>
                <a:gd name="T76" fmla="*/ 959 w 2570"/>
                <a:gd name="T77" fmla="*/ 320 h 456"/>
                <a:gd name="T78" fmla="*/ 464 w 2570"/>
                <a:gd name="T79" fmla="*/ 296 h 456"/>
                <a:gd name="T80" fmla="*/ 1274 w 2570"/>
                <a:gd name="T81" fmla="*/ 1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70" h="456">
                  <a:moveTo>
                    <a:pt x="428" y="310"/>
                  </a:moveTo>
                  <a:lnTo>
                    <a:pt x="961" y="337"/>
                  </a:lnTo>
                  <a:lnTo>
                    <a:pt x="964" y="337"/>
                  </a:lnTo>
                  <a:lnTo>
                    <a:pt x="1488" y="134"/>
                  </a:lnTo>
                  <a:lnTo>
                    <a:pt x="1925" y="371"/>
                  </a:lnTo>
                  <a:lnTo>
                    <a:pt x="1929" y="373"/>
                  </a:lnTo>
                  <a:lnTo>
                    <a:pt x="2208" y="212"/>
                  </a:lnTo>
                  <a:lnTo>
                    <a:pt x="2447" y="385"/>
                  </a:lnTo>
                  <a:lnTo>
                    <a:pt x="2483" y="456"/>
                  </a:lnTo>
                  <a:lnTo>
                    <a:pt x="2503" y="456"/>
                  </a:lnTo>
                  <a:lnTo>
                    <a:pt x="2476" y="405"/>
                  </a:lnTo>
                  <a:lnTo>
                    <a:pt x="2547" y="456"/>
                  </a:lnTo>
                  <a:lnTo>
                    <a:pt x="2570" y="456"/>
                  </a:lnTo>
                  <a:lnTo>
                    <a:pt x="2460" y="376"/>
                  </a:lnTo>
                  <a:lnTo>
                    <a:pt x="2273" y="0"/>
                  </a:lnTo>
                  <a:lnTo>
                    <a:pt x="1876" y="207"/>
                  </a:lnTo>
                  <a:lnTo>
                    <a:pt x="1648" y="56"/>
                  </a:lnTo>
                  <a:lnTo>
                    <a:pt x="1488" y="118"/>
                  </a:lnTo>
                  <a:lnTo>
                    <a:pt x="1278" y="5"/>
                  </a:lnTo>
                  <a:lnTo>
                    <a:pt x="1274" y="1"/>
                  </a:lnTo>
                  <a:lnTo>
                    <a:pt x="426" y="295"/>
                  </a:lnTo>
                  <a:lnTo>
                    <a:pt x="0" y="274"/>
                  </a:lnTo>
                  <a:lnTo>
                    <a:pt x="0" y="288"/>
                  </a:lnTo>
                  <a:lnTo>
                    <a:pt x="388" y="308"/>
                  </a:lnTo>
                  <a:lnTo>
                    <a:pt x="0" y="442"/>
                  </a:lnTo>
                  <a:lnTo>
                    <a:pt x="0" y="456"/>
                  </a:lnTo>
                  <a:lnTo>
                    <a:pt x="0" y="456"/>
                  </a:lnTo>
                  <a:lnTo>
                    <a:pt x="428" y="310"/>
                  </a:lnTo>
                  <a:close/>
                  <a:moveTo>
                    <a:pt x="1646" y="73"/>
                  </a:moveTo>
                  <a:lnTo>
                    <a:pt x="1876" y="222"/>
                  </a:lnTo>
                  <a:lnTo>
                    <a:pt x="2264" y="20"/>
                  </a:lnTo>
                  <a:lnTo>
                    <a:pt x="2434" y="356"/>
                  </a:lnTo>
                  <a:lnTo>
                    <a:pt x="2208" y="195"/>
                  </a:lnTo>
                  <a:lnTo>
                    <a:pt x="1929" y="356"/>
                  </a:lnTo>
                  <a:lnTo>
                    <a:pt x="1506" y="127"/>
                  </a:lnTo>
                  <a:lnTo>
                    <a:pt x="1646" y="73"/>
                  </a:lnTo>
                  <a:close/>
                  <a:moveTo>
                    <a:pt x="1274" y="18"/>
                  </a:moveTo>
                  <a:lnTo>
                    <a:pt x="1470" y="123"/>
                  </a:lnTo>
                  <a:lnTo>
                    <a:pt x="959" y="320"/>
                  </a:lnTo>
                  <a:lnTo>
                    <a:pt x="464" y="296"/>
                  </a:lnTo>
                  <a:lnTo>
                    <a:pt x="1274"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013"/>
            </a:p>
          </p:txBody>
        </p:sp>
      </p:grpSp>
    </p:spTree>
    <p:extLst>
      <p:ext uri="{BB962C8B-B14F-4D97-AF65-F5344CB8AC3E}">
        <p14:creationId xmlns:p14="http://schemas.microsoft.com/office/powerpoint/2010/main" val="4190653887"/>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cSld name="Hi5">
    <p:bg>
      <p:bgPr>
        <a:solidFill>
          <a:srgbClr val="EEEEEE"/>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8" name="Text Placeholder 5"/>
          <p:cNvSpPr>
            <a:spLocks noGrp="1"/>
          </p:cNvSpPr>
          <p:nvPr>
            <p:ph type="body" sz="quarter" idx="13" hasCustomPrompt="1"/>
          </p:nvPr>
        </p:nvSpPr>
        <p:spPr>
          <a:xfrm>
            <a:off x="376430" y="367690"/>
            <a:ext cx="8391141" cy="479822"/>
          </a:xfrm>
          <a:prstGeom prst="rect">
            <a:avLst/>
          </a:prstGeom>
        </p:spPr>
        <p:txBody>
          <a:bodyPr anchor="t" anchorCtr="0">
            <a:noAutofit/>
          </a:bodyPr>
          <a:lstStyle>
            <a:lvl1pPr marL="0" indent="0" algn="l" defTabSz="685800" rtl="0" eaLnBrk="1" latinLnBrk="0" hangingPunct="1">
              <a:lnSpc>
                <a:spcPct val="90000"/>
              </a:lnSpc>
              <a:spcBef>
                <a:spcPts val="750"/>
              </a:spcBef>
              <a:buFont typeface="Arial" panose="020B0604020202020204" pitchFamily="34" charset="0"/>
              <a:buNone/>
              <a:defRPr lang="en-US" sz="2400" b="1" kern="1200" spc="-60" baseline="0" dirty="0" smtClean="0">
                <a:solidFill>
                  <a:schemeClr val="tx1">
                    <a:lumMod val="75000"/>
                    <a:lumOff val="25000"/>
                  </a:schemeClr>
                </a:solidFill>
                <a:latin typeface="+mn-lt"/>
                <a:ea typeface="+mn-ea"/>
                <a:cs typeface="+mn-cs"/>
              </a:defRPr>
            </a:lvl1pPr>
          </a:lstStyle>
          <a:p>
            <a:pPr marL="0" lvl="0" indent="0" algn="l" defTabSz="685800" rtl="0" eaLnBrk="1" latinLnBrk="0" hangingPunct="1">
              <a:lnSpc>
                <a:spcPct val="90000"/>
              </a:lnSpc>
              <a:spcBef>
                <a:spcPts val="750"/>
              </a:spcBef>
              <a:buFont typeface="Arial" panose="020B0604020202020204" pitchFamily="34" charset="0"/>
              <a:buNone/>
            </a:pPr>
            <a:r>
              <a:rPr lang="en-US" dirty="0" smtClean="0"/>
              <a:t>Add your Title Here</a:t>
            </a:r>
          </a:p>
        </p:txBody>
      </p:sp>
    </p:spTree>
    <p:extLst>
      <p:ext uri="{BB962C8B-B14F-4D97-AF65-F5344CB8AC3E}">
        <p14:creationId xmlns:p14="http://schemas.microsoft.com/office/powerpoint/2010/main" val="3290815710"/>
      </p:ext>
    </p:extLst>
  </p:cSld>
  <p:clrMapOvr>
    <a:masterClrMapping/>
  </p:clrMapOvr>
  <p:timing>
    <p:tnLst>
      <p:par>
        <p:cTn xmlns:p14="http://schemas.microsoft.com/office/powerpoint/2010/main" id="1" dur="indefinite" restart="never" nodeType="tmRoot"/>
      </p:par>
    </p:tnLst>
  </p:timing>
  <p:hf hdr="0" ftr="0" dt="0"/>
  <p:extLst mod="1">
    <p:ext uri="{DCECCB84-F9BA-43D5-87BE-67443E8EF086}">
      <p15:sldGuideLst xmlns="" xmlns:p15="http://schemas.microsoft.com/office/powerpoint/2012/main">
        <p15:guide id="4294967295" orient="horz" pos="317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Multi-use">
    <p:spTree>
      <p:nvGrpSpPr>
        <p:cNvPr id="1" name=""/>
        <p:cNvGrpSpPr/>
        <p:nvPr/>
      </p:nvGrpSpPr>
      <p:grpSpPr>
        <a:xfrm>
          <a:off x="0" y="0"/>
          <a:ext cx="0" cy="0"/>
          <a:chOff x="0" y="0"/>
          <a:chExt cx="0" cy="0"/>
        </a:xfrm>
      </p:grpSpPr>
      <p:sp>
        <p:nvSpPr>
          <p:cNvPr id="18" name="Text Placeholder 5"/>
          <p:cNvSpPr>
            <a:spLocks noGrp="1"/>
          </p:cNvSpPr>
          <p:nvPr>
            <p:ph type="body" sz="quarter" idx="13" hasCustomPrompt="1"/>
          </p:nvPr>
        </p:nvSpPr>
        <p:spPr>
          <a:xfrm>
            <a:off x="376430" y="367690"/>
            <a:ext cx="8391141" cy="479822"/>
          </a:xfrm>
          <a:prstGeom prst="rect">
            <a:avLst/>
          </a:prstGeom>
        </p:spPr>
        <p:txBody>
          <a:bodyPr anchor="t" anchorCtr="0">
            <a:noAutofit/>
          </a:bodyPr>
          <a:lstStyle>
            <a:lvl1pPr marL="0" indent="0" algn="l" defTabSz="685800" rtl="0" eaLnBrk="1" latinLnBrk="0" hangingPunct="1">
              <a:lnSpc>
                <a:spcPct val="90000"/>
              </a:lnSpc>
              <a:spcBef>
                <a:spcPts val="750"/>
              </a:spcBef>
              <a:buFont typeface="Arial" panose="020B0604020202020204" pitchFamily="34" charset="0"/>
              <a:buNone/>
              <a:defRPr lang="en-US" sz="2400" b="1" kern="1200" spc="-60" baseline="0" dirty="0" smtClean="0">
                <a:solidFill>
                  <a:schemeClr val="tx1">
                    <a:lumMod val="75000"/>
                    <a:lumOff val="25000"/>
                  </a:schemeClr>
                </a:solidFill>
                <a:latin typeface="+mn-lt"/>
                <a:ea typeface="+mn-ea"/>
                <a:cs typeface="+mn-cs"/>
              </a:defRPr>
            </a:lvl1pPr>
          </a:lstStyle>
          <a:p>
            <a:pPr marL="0" lvl="0" indent="0" algn="l" defTabSz="685800" rtl="0" eaLnBrk="1" latinLnBrk="0" hangingPunct="1">
              <a:lnSpc>
                <a:spcPct val="90000"/>
              </a:lnSpc>
              <a:spcBef>
                <a:spcPts val="750"/>
              </a:spcBef>
              <a:buFont typeface="Arial" panose="020B0604020202020204" pitchFamily="34" charset="0"/>
              <a:buNone/>
            </a:pPr>
            <a:r>
              <a:rPr lang="en-US" dirty="0" smtClean="0"/>
              <a:t>Add your Title Here (Multi-use)</a:t>
            </a:r>
          </a:p>
        </p:txBody>
      </p:sp>
    </p:spTree>
    <p:extLst>
      <p:ext uri="{BB962C8B-B14F-4D97-AF65-F5344CB8AC3E}">
        <p14:creationId xmlns:p14="http://schemas.microsoft.com/office/powerpoint/2010/main" val="2436234443"/>
      </p:ext>
    </p:extLst>
  </p:cSld>
  <p:clrMapOvr>
    <a:masterClrMapping/>
  </p:clrMapOvr>
  <p:timing>
    <p:tnLst>
      <p:par>
        <p:cTn xmlns:p14="http://schemas.microsoft.com/office/powerpoint/2010/main" id="1" dur="indefinite" restart="never" nodeType="tmRoot"/>
      </p:par>
    </p:tnLst>
  </p:timing>
  <p:extLst mod="1">
    <p:ext uri="{DCECCB84-F9BA-43D5-87BE-67443E8EF086}">
      <p15:sldGuideLst xmlns="" xmlns:p15="http://schemas.microsoft.com/office/powerpoint/2012/main">
        <p15:guide id="1" orient="horz" pos="317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Hi5 Peaks">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Text Placeholder 4"/>
          <p:cNvSpPr>
            <a:spLocks noGrp="1"/>
          </p:cNvSpPr>
          <p:nvPr>
            <p:ph type="body" sz="quarter" idx="10" hasCustomPrompt="1"/>
          </p:nvPr>
        </p:nvSpPr>
        <p:spPr>
          <a:xfrm>
            <a:off x="2705100" y="3905250"/>
            <a:ext cx="6257925" cy="828675"/>
          </a:xfrm>
          <a:prstGeom prst="rect">
            <a:avLst/>
          </a:prstGeom>
        </p:spPr>
        <p:txBody>
          <a:bodyPr lIns="68580" tIns="34290" rIns="68580" bIns="34290" anchor="b" anchorCtr="0"/>
          <a:lstStyle>
            <a:lvl1pPr marL="0" indent="0">
              <a:buNone/>
              <a:defRPr sz="4500">
                <a:solidFill>
                  <a:schemeClr val="bg1"/>
                </a:solidFill>
                <a:latin typeface="Gotham Medium" pitchFamily="50" charset="0"/>
                <a:cs typeface="Gotham Medium" pitchFamily="50" charset="0"/>
              </a:defRPr>
            </a:lvl1pPr>
          </a:lstStyle>
          <a:p>
            <a:pPr lvl="0"/>
            <a:r>
              <a:rPr lang="en-US" dirty="0" smtClean="0"/>
              <a:t>Click to add Title</a:t>
            </a:r>
          </a:p>
        </p:txBody>
      </p:sp>
      <p:sp>
        <p:nvSpPr>
          <p:cNvPr id="7" name="Text Placeholder 4"/>
          <p:cNvSpPr>
            <a:spLocks noGrp="1"/>
          </p:cNvSpPr>
          <p:nvPr>
            <p:ph type="body" sz="quarter" idx="11" hasCustomPrompt="1"/>
          </p:nvPr>
        </p:nvSpPr>
        <p:spPr>
          <a:xfrm>
            <a:off x="2733675" y="4591050"/>
            <a:ext cx="6257925" cy="371475"/>
          </a:xfrm>
          <a:prstGeom prst="rect">
            <a:avLst/>
          </a:prstGeom>
        </p:spPr>
        <p:txBody>
          <a:bodyPr lIns="68580" tIns="34290" rIns="68580" bIns="34290" anchor="b" anchorCtr="0"/>
          <a:lstStyle>
            <a:lvl1pPr marL="0" indent="0" algn="l" defTabSz="685800" rtl="0" eaLnBrk="1" latinLnBrk="0" hangingPunct="1">
              <a:buNone/>
              <a:defRPr lang="en-US" sz="1800" kern="1200" dirty="0" smtClean="0">
                <a:solidFill>
                  <a:schemeClr val="bg1"/>
                </a:solidFill>
                <a:latin typeface="+mn-lt"/>
                <a:ea typeface="+mn-ea"/>
                <a:cs typeface="+mn-cs"/>
              </a:defRPr>
            </a:lvl1pPr>
          </a:lstStyle>
          <a:p>
            <a:pPr lvl="0"/>
            <a:r>
              <a:rPr lang="en-US" dirty="0" smtClean="0"/>
              <a:t>Click to add Title</a:t>
            </a:r>
          </a:p>
        </p:txBody>
      </p:sp>
    </p:spTree>
    <p:extLst>
      <p:ext uri="{BB962C8B-B14F-4D97-AF65-F5344CB8AC3E}">
        <p14:creationId xmlns:p14="http://schemas.microsoft.com/office/powerpoint/2010/main" val="3989528026"/>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19494032"/>
      </p:ext>
    </p:extLst>
  </p:cSld>
  <p:clrMap bg1="lt1" tx1="dk1" bg2="lt2" tx2="dk2" accent1="accent1" accent2="accent2" accent3="accent3" accent4="accent4" accent5="accent5" accent6="accent6" hlink="hlink" folHlink="folHlink"/>
  <p:sldLayoutIdLst>
    <p:sldLayoutId id="2147483729" r:id="rId1"/>
    <p:sldLayoutId id="2147483769" r:id="rId2"/>
    <p:sldLayoutId id="2147483761" r:id="rId3"/>
    <p:sldLayoutId id="2147483760" r:id="rId4"/>
    <p:sldLayoutId id="2147483770" r:id="rId5"/>
    <p:sldLayoutId id="2147483771" r:id="rId6"/>
    <p:sldLayoutId id="2147483772" r:id="rId7"/>
  </p:sldLayoutIdLst>
  <p:timing>
    <p:tnLst>
      <p:par>
        <p:cTn xmlns:p14="http://schemas.microsoft.com/office/powerpoint/2010/main" id="1" dur="indefinite" restart="never" nodeType="tmRoot"/>
      </p:par>
    </p:tnLst>
  </p:timing>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sz="4400" spc="-60" dirty="0" smtClean="0">
                <a:latin typeface="Gotham Medium"/>
                <a:cs typeface="Gotham Medium"/>
              </a:rPr>
              <a:t>Cascading the Goals</a:t>
            </a:r>
            <a:endParaRPr lang="en-US" sz="4400" spc="-60" dirty="0">
              <a:latin typeface="Gotham Medium"/>
              <a:cs typeface="Gotham Medium"/>
            </a:endParaRPr>
          </a:p>
        </p:txBody>
      </p:sp>
    </p:spTree>
    <p:extLst>
      <p:ext uri="{BB962C8B-B14F-4D97-AF65-F5344CB8AC3E}">
        <p14:creationId xmlns:p14="http://schemas.microsoft.com/office/powerpoint/2010/main" val="878629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descr="Diagonal Up Right:  BOLD"/>
          <p:cNvSpPr txBox="1"/>
          <p:nvPr/>
        </p:nvSpPr>
        <p:spPr>
          <a:xfrm>
            <a:off x="1107439" y="421609"/>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TOP TEN</a:t>
            </a:r>
          </a:p>
        </p:txBody>
      </p:sp>
      <p:sp>
        <p:nvSpPr>
          <p:cNvPr id="12" name="TextBox 11" descr="Diagonal Up Right:  BOLD"/>
          <p:cNvSpPr txBox="1"/>
          <p:nvPr/>
        </p:nvSpPr>
        <p:spPr>
          <a:xfrm>
            <a:off x="1107439" y="1277762"/>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LEAD THE MARKET</a:t>
            </a:r>
          </a:p>
        </p:txBody>
      </p:sp>
      <p:sp>
        <p:nvSpPr>
          <p:cNvPr id="13" name="TextBox 12" descr="Diagonal Up Right:  BOLD"/>
          <p:cNvSpPr txBox="1"/>
          <p:nvPr/>
        </p:nvSpPr>
        <p:spPr>
          <a:xfrm>
            <a:off x="1107439" y="2133915"/>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BEST TEAM</a:t>
            </a:r>
          </a:p>
        </p:txBody>
      </p:sp>
      <p:sp>
        <p:nvSpPr>
          <p:cNvPr id="14" name="TextBox 13" descr="Diagonal Up Right:  BOLD"/>
          <p:cNvSpPr txBox="1"/>
          <p:nvPr/>
        </p:nvSpPr>
        <p:spPr>
          <a:xfrm>
            <a:off x="1107439" y="2990068"/>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CUSTOMER TRUSTED</a:t>
            </a:r>
          </a:p>
        </p:txBody>
      </p:sp>
      <p:sp>
        <p:nvSpPr>
          <p:cNvPr id="15" name="TextBox 14" descr="Diagonal Up Right:  BOLD"/>
          <p:cNvSpPr txBox="1"/>
          <p:nvPr/>
        </p:nvSpPr>
        <p:spPr>
          <a:xfrm>
            <a:off x="1107439" y="3846220"/>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FRICTIONLESS</a:t>
            </a:r>
          </a:p>
        </p:txBody>
      </p:sp>
      <p:grpSp>
        <p:nvGrpSpPr>
          <p:cNvPr id="16" name="Group 15"/>
          <p:cNvGrpSpPr/>
          <p:nvPr/>
        </p:nvGrpSpPr>
        <p:grpSpPr>
          <a:xfrm>
            <a:off x="95491" y="4354221"/>
            <a:ext cx="1530109" cy="1176024"/>
            <a:chOff x="0" y="3873500"/>
            <a:chExt cx="2666778" cy="2049655"/>
          </a:xfrm>
        </p:grpSpPr>
        <p:sp>
          <p:nvSpPr>
            <p:cNvPr id="17"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539089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descr="Diagonal Up Right:  BOLD"/>
          <p:cNvSpPr txBox="1"/>
          <p:nvPr/>
        </p:nvSpPr>
        <p:spPr>
          <a:xfrm>
            <a:off x="1107439" y="421609"/>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TOP TEN</a:t>
            </a:r>
          </a:p>
        </p:txBody>
      </p:sp>
      <p:sp>
        <p:nvSpPr>
          <p:cNvPr id="12" name="TextBox 11" descr="Diagonal Up Right:  BOLD"/>
          <p:cNvSpPr txBox="1"/>
          <p:nvPr/>
        </p:nvSpPr>
        <p:spPr>
          <a:xfrm>
            <a:off x="1107439" y="1277762"/>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LEAD THE MARKET</a:t>
            </a:r>
          </a:p>
        </p:txBody>
      </p:sp>
      <p:sp>
        <p:nvSpPr>
          <p:cNvPr id="13" name="TextBox 12" descr="Diagonal Up Right:  BOLD"/>
          <p:cNvSpPr txBox="1"/>
          <p:nvPr/>
        </p:nvSpPr>
        <p:spPr>
          <a:xfrm>
            <a:off x="1107439" y="2133915"/>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BEST TEAM</a:t>
            </a:r>
          </a:p>
        </p:txBody>
      </p:sp>
      <p:sp>
        <p:nvSpPr>
          <p:cNvPr id="14" name="TextBox 13" descr="Diagonal Up Right:  BOLD"/>
          <p:cNvSpPr txBox="1"/>
          <p:nvPr/>
        </p:nvSpPr>
        <p:spPr>
          <a:xfrm>
            <a:off x="1107439" y="2990068"/>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CUSTOMER TRUSTED</a:t>
            </a:r>
          </a:p>
        </p:txBody>
      </p:sp>
      <p:sp>
        <p:nvSpPr>
          <p:cNvPr id="15" name="TextBox 14" descr="Diagonal Up Right:  BOLD"/>
          <p:cNvSpPr txBox="1"/>
          <p:nvPr/>
        </p:nvSpPr>
        <p:spPr>
          <a:xfrm>
            <a:off x="1107439" y="3846220"/>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FRICTIONLESS</a:t>
            </a:r>
          </a:p>
        </p:txBody>
      </p:sp>
      <p:grpSp>
        <p:nvGrpSpPr>
          <p:cNvPr id="16" name="Group 15"/>
          <p:cNvGrpSpPr/>
          <p:nvPr/>
        </p:nvGrpSpPr>
        <p:grpSpPr>
          <a:xfrm>
            <a:off x="95491" y="4354221"/>
            <a:ext cx="1530109" cy="1176024"/>
            <a:chOff x="0" y="3873500"/>
            <a:chExt cx="2666778" cy="2049655"/>
          </a:xfrm>
        </p:grpSpPr>
        <p:sp>
          <p:nvSpPr>
            <p:cNvPr id="17"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90280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sz="4400" spc="-60" dirty="0" smtClean="0">
                <a:latin typeface="Gotham Medium"/>
                <a:cs typeface="Gotham Medium"/>
              </a:rPr>
              <a:t>Cascading the Goals</a:t>
            </a:r>
            <a:endParaRPr lang="en-US" sz="4400" spc="-60" dirty="0">
              <a:latin typeface="Gotham Medium"/>
              <a:cs typeface="Gotham Medium"/>
            </a:endParaRPr>
          </a:p>
        </p:txBody>
      </p:sp>
    </p:spTree>
    <p:extLst>
      <p:ext uri="{BB962C8B-B14F-4D97-AF65-F5344CB8AC3E}">
        <p14:creationId xmlns:p14="http://schemas.microsoft.com/office/powerpoint/2010/main" val="120350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dirty="0" smtClean="0"/>
              <a:t>Values</a:t>
            </a:r>
            <a:endParaRPr lang="en-US" dirty="0"/>
          </a:p>
        </p:txBody>
      </p:sp>
      <p:sp>
        <p:nvSpPr>
          <p:cNvPr id="9" name="Text Placeholder 8"/>
          <p:cNvSpPr>
            <a:spLocks noGrp="1"/>
          </p:cNvSpPr>
          <p:nvPr>
            <p:ph type="body" sz="quarter" idx="11"/>
          </p:nvPr>
        </p:nvSpPr>
        <p:spPr/>
        <p:txBody>
          <a:bodyPr/>
          <a:lstStyle/>
          <a:p>
            <a:r>
              <a:rPr lang="en-US" dirty="0" smtClean="0"/>
              <a:t>Lew </a:t>
            </a:r>
            <a:r>
              <a:rPr lang="en-US" dirty="0" err="1" smtClean="0"/>
              <a:t>Cirne</a:t>
            </a:r>
            <a:endParaRPr lang="en-US" dirty="0"/>
          </a:p>
        </p:txBody>
      </p:sp>
    </p:spTree>
    <p:extLst>
      <p:ext uri="{BB962C8B-B14F-4D97-AF65-F5344CB8AC3E}">
        <p14:creationId xmlns:p14="http://schemas.microsoft.com/office/powerpoint/2010/main" val="1418354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descr="Diagonal Up Right:  BOLD"/>
          <p:cNvSpPr txBox="1"/>
          <p:nvPr/>
        </p:nvSpPr>
        <p:spPr>
          <a:xfrm>
            <a:off x="2301239" y="611371"/>
            <a:ext cx="5855789" cy="938719"/>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6000" b="1" spc="-150" dirty="0" smtClean="0">
                <a:solidFill>
                  <a:srgbClr val="AD488D"/>
                </a:solidFill>
                <a:latin typeface="Gotham Bold" pitchFamily="50" charset="0"/>
                <a:cs typeface="Gotham Bold" pitchFamily="50" charset="0"/>
              </a:rPr>
              <a:t>BOLD</a:t>
            </a:r>
            <a:endParaRPr lang="en-US" sz="3600" b="1" spc="-150" dirty="0" smtClean="0">
              <a:solidFill>
                <a:srgbClr val="AD488D"/>
              </a:solidFill>
              <a:latin typeface="Gotham Bold" pitchFamily="50" charset="0"/>
              <a:cs typeface="Gotham Bold" pitchFamily="50" charset="0"/>
            </a:endParaRPr>
          </a:p>
        </p:txBody>
      </p:sp>
      <p:sp>
        <p:nvSpPr>
          <p:cNvPr id="5" name="TextBox 4"/>
          <p:cNvSpPr txBox="1"/>
          <p:nvPr/>
        </p:nvSpPr>
        <p:spPr>
          <a:xfrm>
            <a:off x="2326343" y="1638207"/>
            <a:ext cx="6379667" cy="281410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800" dirty="0" smtClean="0">
                <a:solidFill>
                  <a:schemeClr val="tx1">
                    <a:lumMod val="65000"/>
                    <a:lumOff val="35000"/>
                  </a:schemeClr>
                </a:solidFill>
                <a:latin typeface="Gotham Book" pitchFamily="50" charset="0"/>
                <a:cs typeface="Gotham Book" pitchFamily="50" charset="0"/>
              </a:rPr>
              <a:t>We </a:t>
            </a:r>
            <a:r>
              <a:rPr lang="en-US" sz="2800" dirty="0">
                <a:solidFill>
                  <a:schemeClr val="tx1">
                    <a:lumMod val="65000"/>
                    <a:lumOff val="35000"/>
                  </a:schemeClr>
                </a:solidFill>
                <a:latin typeface="Gotham Book" pitchFamily="50" charset="0"/>
                <a:cs typeface="Gotham Book" pitchFamily="50" charset="0"/>
              </a:rPr>
              <a:t>are courageous. We take risks and experiment every day to deliver great value and </a:t>
            </a:r>
            <a:r>
              <a:rPr lang="en-US" sz="2800" dirty="0" smtClean="0">
                <a:solidFill>
                  <a:schemeClr val="tx1">
                    <a:lumMod val="65000"/>
                    <a:lumOff val="35000"/>
                  </a:schemeClr>
                </a:solidFill>
                <a:latin typeface="Gotham Book" pitchFamily="50" charset="0"/>
                <a:cs typeface="Gotham Book" pitchFamily="50" charset="0"/>
              </a:rPr>
              <a:t>ground-breaking </a:t>
            </a:r>
            <a:r>
              <a:rPr lang="en-US" sz="2800" dirty="0">
                <a:solidFill>
                  <a:schemeClr val="tx1">
                    <a:lumMod val="65000"/>
                    <a:lumOff val="35000"/>
                  </a:schemeClr>
                </a:solidFill>
                <a:latin typeface="Gotham Book" pitchFamily="50" charset="0"/>
                <a:cs typeface="Gotham Book" pitchFamily="50" charset="0"/>
              </a:rPr>
              <a:t>innovations to our customers. </a:t>
            </a:r>
            <a:r>
              <a:rPr lang="en-US" sz="2800" dirty="0" smtClean="0">
                <a:solidFill>
                  <a:schemeClr val="tx1">
                    <a:lumMod val="65000"/>
                    <a:lumOff val="35000"/>
                  </a:schemeClr>
                </a:solidFill>
                <a:latin typeface="Gotham Book" pitchFamily="50" charset="0"/>
                <a:cs typeface="Gotham Book" pitchFamily="50" charset="0"/>
              </a:rPr>
              <a:t>We </a:t>
            </a:r>
            <a:r>
              <a:rPr lang="en-US" sz="2800" dirty="0">
                <a:solidFill>
                  <a:schemeClr val="tx1">
                    <a:lumMod val="65000"/>
                    <a:lumOff val="35000"/>
                  </a:schemeClr>
                </a:solidFill>
                <a:latin typeface="Gotham Book" pitchFamily="50" charset="0"/>
                <a:cs typeface="Gotham Book" pitchFamily="50" charset="0"/>
              </a:rPr>
              <a:t>learn from our failures and continue to move fast. Slow is our enemy. </a:t>
            </a:r>
          </a:p>
        </p:txBody>
      </p:sp>
      <p:grpSp>
        <p:nvGrpSpPr>
          <p:cNvPr id="6" name="Group 18"/>
          <p:cNvGrpSpPr>
            <a:grpSpLocks noChangeAspect="1"/>
          </p:cNvGrpSpPr>
          <p:nvPr/>
        </p:nvGrpSpPr>
        <p:grpSpPr bwMode="auto">
          <a:xfrm>
            <a:off x="931491" y="379154"/>
            <a:ext cx="833199" cy="1471025"/>
            <a:chOff x="-2776" y="-297"/>
            <a:chExt cx="2546" cy="4495"/>
          </a:xfrm>
          <a:solidFill>
            <a:srgbClr val="AD488D"/>
          </a:solidFill>
        </p:grpSpPr>
        <p:sp>
          <p:nvSpPr>
            <p:cNvPr id="7" name="Freeform 19"/>
            <p:cNvSpPr>
              <a:spLocks noEditPoints="1"/>
            </p:cNvSpPr>
            <p:nvPr/>
          </p:nvSpPr>
          <p:spPr bwMode="auto">
            <a:xfrm>
              <a:off x="-2776" y="-297"/>
              <a:ext cx="2546" cy="3570"/>
            </a:xfrm>
            <a:custGeom>
              <a:avLst/>
              <a:gdLst>
                <a:gd name="T0" fmla="*/ 977 w 1075"/>
                <a:gd name="T1" fmla="*/ 1330 h 1509"/>
                <a:gd name="T2" fmla="*/ 1075 w 1075"/>
                <a:gd name="T3" fmla="*/ 753 h 1509"/>
                <a:gd name="T4" fmla="*/ 1037 w 1075"/>
                <a:gd name="T5" fmla="*/ 634 h 1509"/>
                <a:gd name="T6" fmla="*/ 895 w 1075"/>
                <a:gd name="T7" fmla="*/ 91 h 1509"/>
                <a:gd name="T8" fmla="*/ 790 w 1075"/>
                <a:gd name="T9" fmla="*/ 137 h 1509"/>
                <a:gd name="T10" fmla="*/ 646 w 1075"/>
                <a:gd name="T11" fmla="*/ 0 h 1509"/>
                <a:gd name="T12" fmla="*/ 501 w 1075"/>
                <a:gd name="T13" fmla="*/ 138 h 1509"/>
                <a:gd name="T14" fmla="*/ 394 w 1075"/>
                <a:gd name="T15" fmla="*/ 96 h 1509"/>
                <a:gd name="T16" fmla="*/ 248 w 1075"/>
                <a:gd name="T17" fmla="*/ 234 h 1509"/>
                <a:gd name="T18" fmla="*/ 142 w 1075"/>
                <a:gd name="T19" fmla="*/ 192 h 1509"/>
                <a:gd name="T20" fmla="*/ 0 w 1075"/>
                <a:gd name="T21" fmla="*/ 755 h 1509"/>
                <a:gd name="T22" fmla="*/ 98 w 1075"/>
                <a:gd name="T23" fmla="*/ 1333 h 1509"/>
                <a:gd name="T24" fmla="*/ 152 w 1075"/>
                <a:gd name="T25" fmla="*/ 1509 h 1509"/>
                <a:gd name="T26" fmla="*/ 124 w 1075"/>
                <a:gd name="T27" fmla="*/ 1310 h 1509"/>
                <a:gd name="T28" fmla="*/ 34 w 1075"/>
                <a:gd name="T29" fmla="*/ 864 h 1509"/>
                <a:gd name="T30" fmla="*/ 67 w 1075"/>
                <a:gd name="T31" fmla="*/ 844 h 1509"/>
                <a:gd name="T32" fmla="*/ 279 w 1075"/>
                <a:gd name="T33" fmla="*/ 757 h 1509"/>
                <a:gd name="T34" fmla="*/ 313 w 1075"/>
                <a:gd name="T35" fmla="*/ 744 h 1509"/>
                <a:gd name="T36" fmla="*/ 518 w 1075"/>
                <a:gd name="T37" fmla="*/ 692 h 1509"/>
                <a:gd name="T38" fmla="*/ 548 w 1075"/>
                <a:gd name="T39" fmla="*/ 682 h 1509"/>
                <a:gd name="T40" fmla="*/ 743 w 1075"/>
                <a:gd name="T41" fmla="*/ 721 h 1509"/>
                <a:gd name="T42" fmla="*/ 725 w 1075"/>
                <a:gd name="T43" fmla="*/ 839 h 1509"/>
                <a:gd name="T44" fmla="*/ 499 w 1075"/>
                <a:gd name="T45" fmla="*/ 1134 h 1509"/>
                <a:gd name="T46" fmla="*/ 519 w 1075"/>
                <a:gd name="T47" fmla="*/ 1123 h 1509"/>
                <a:gd name="T48" fmla="*/ 762 w 1075"/>
                <a:gd name="T49" fmla="*/ 869 h 1509"/>
                <a:gd name="T50" fmla="*/ 778 w 1075"/>
                <a:gd name="T51" fmla="*/ 704 h 1509"/>
                <a:gd name="T52" fmla="*/ 767 w 1075"/>
                <a:gd name="T53" fmla="*/ 688 h 1509"/>
                <a:gd name="T54" fmla="*/ 762 w 1075"/>
                <a:gd name="T55" fmla="*/ 688 h 1509"/>
                <a:gd name="T56" fmla="*/ 536 w 1075"/>
                <a:gd name="T57" fmla="*/ 633 h 1509"/>
                <a:gd name="T58" fmla="*/ 525 w 1075"/>
                <a:gd name="T59" fmla="*/ 623 h 1509"/>
                <a:gd name="T60" fmla="*/ 478 w 1075"/>
                <a:gd name="T61" fmla="*/ 483 h 1509"/>
                <a:gd name="T62" fmla="*/ 840 w 1075"/>
                <a:gd name="T63" fmla="*/ 460 h 1509"/>
                <a:gd name="T64" fmla="*/ 928 w 1075"/>
                <a:gd name="T65" fmla="*/ 509 h 1509"/>
                <a:gd name="T66" fmla="*/ 953 w 1075"/>
                <a:gd name="T67" fmla="*/ 1303 h 1509"/>
                <a:gd name="T68" fmla="*/ 907 w 1075"/>
                <a:gd name="T69" fmla="*/ 1491 h 1509"/>
                <a:gd name="T70" fmla="*/ 939 w 1075"/>
                <a:gd name="T71" fmla="*/ 1491 h 1509"/>
                <a:gd name="T72" fmla="*/ 252 w 1075"/>
                <a:gd name="T73" fmla="*/ 746 h 1509"/>
                <a:gd name="T74" fmla="*/ 36 w 1075"/>
                <a:gd name="T75" fmla="*/ 733 h 1509"/>
                <a:gd name="T76" fmla="*/ 36 w 1075"/>
                <a:gd name="T77" fmla="*/ 334 h 1509"/>
                <a:gd name="T78" fmla="*/ 257 w 1075"/>
                <a:gd name="T79" fmla="*/ 334 h 1509"/>
                <a:gd name="T80" fmla="*/ 506 w 1075"/>
                <a:gd name="T81" fmla="*/ 431 h 1509"/>
                <a:gd name="T82" fmla="*/ 446 w 1075"/>
                <a:gd name="T83" fmla="*/ 436 h 1509"/>
                <a:gd name="T84" fmla="*/ 497 w 1075"/>
                <a:gd name="T85" fmla="*/ 640 h 1509"/>
                <a:gd name="T86" fmla="*/ 501 w 1075"/>
                <a:gd name="T87" fmla="*/ 659 h 1509"/>
                <a:gd name="T88" fmla="*/ 286 w 1075"/>
                <a:gd name="T89" fmla="*/ 629 h 1509"/>
                <a:gd name="T90" fmla="*/ 396 w 1075"/>
                <a:gd name="T91" fmla="*/ 128 h 1509"/>
                <a:gd name="T92" fmla="*/ 506 w 1075"/>
                <a:gd name="T93" fmla="*/ 431 h 1509"/>
                <a:gd name="T94" fmla="*/ 538 w 1075"/>
                <a:gd name="T95" fmla="*/ 434 h 1509"/>
                <a:gd name="T96" fmla="*/ 648 w 1075"/>
                <a:gd name="T97" fmla="*/ 34 h 1509"/>
                <a:gd name="T98" fmla="*/ 759 w 1075"/>
                <a:gd name="T99" fmla="*/ 434 h 1509"/>
                <a:gd name="T100" fmla="*/ 969 w 1075"/>
                <a:gd name="T101" fmla="*/ 519 h 1509"/>
                <a:gd name="T102" fmla="*/ 950 w 1075"/>
                <a:gd name="T103" fmla="*/ 495 h 1509"/>
                <a:gd name="T104" fmla="*/ 948 w 1075"/>
                <a:gd name="T105" fmla="*/ 492 h 1509"/>
                <a:gd name="T106" fmla="*/ 788 w 1075"/>
                <a:gd name="T107" fmla="*/ 434 h 1509"/>
                <a:gd name="T108" fmla="*/ 898 w 1075"/>
                <a:gd name="T109" fmla="*/ 125 h 1509"/>
                <a:gd name="T110" fmla="*/ 1008 w 1075"/>
                <a:gd name="T111" fmla="*/ 568 h 1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75" h="1509">
                  <a:moveTo>
                    <a:pt x="939" y="1491"/>
                  </a:moveTo>
                  <a:cubicBezTo>
                    <a:pt x="939" y="1430"/>
                    <a:pt x="956" y="1386"/>
                    <a:pt x="977" y="1330"/>
                  </a:cubicBezTo>
                  <a:cubicBezTo>
                    <a:pt x="981" y="1318"/>
                    <a:pt x="981" y="1318"/>
                    <a:pt x="981" y="1318"/>
                  </a:cubicBezTo>
                  <a:cubicBezTo>
                    <a:pt x="1021" y="1216"/>
                    <a:pt x="1075" y="1077"/>
                    <a:pt x="1075" y="753"/>
                  </a:cubicBezTo>
                  <a:cubicBezTo>
                    <a:pt x="1073" y="721"/>
                    <a:pt x="1060" y="679"/>
                    <a:pt x="1040" y="638"/>
                  </a:cubicBezTo>
                  <a:cubicBezTo>
                    <a:pt x="1037" y="634"/>
                    <a:pt x="1037" y="634"/>
                    <a:pt x="1037" y="634"/>
                  </a:cubicBezTo>
                  <a:cubicBezTo>
                    <a:pt x="1037" y="233"/>
                    <a:pt x="1037" y="233"/>
                    <a:pt x="1037" y="233"/>
                  </a:cubicBezTo>
                  <a:cubicBezTo>
                    <a:pt x="1037" y="154"/>
                    <a:pt x="974" y="91"/>
                    <a:pt x="895" y="91"/>
                  </a:cubicBezTo>
                  <a:cubicBezTo>
                    <a:pt x="864" y="91"/>
                    <a:pt x="837" y="100"/>
                    <a:pt x="816" y="116"/>
                  </a:cubicBezTo>
                  <a:cubicBezTo>
                    <a:pt x="790" y="137"/>
                    <a:pt x="790" y="137"/>
                    <a:pt x="790" y="137"/>
                  </a:cubicBezTo>
                  <a:cubicBezTo>
                    <a:pt x="781" y="105"/>
                    <a:pt x="781" y="105"/>
                    <a:pt x="781" y="105"/>
                  </a:cubicBezTo>
                  <a:cubicBezTo>
                    <a:pt x="763" y="44"/>
                    <a:pt x="706" y="0"/>
                    <a:pt x="646" y="0"/>
                  </a:cubicBezTo>
                  <a:cubicBezTo>
                    <a:pt x="582" y="0"/>
                    <a:pt x="524" y="45"/>
                    <a:pt x="508" y="107"/>
                  </a:cubicBezTo>
                  <a:cubicBezTo>
                    <a:pt x="501" y="138"/>
                    <a:pt x="501" y="138"/>
                    <a:pt x="501" y="138"/>
                  </a:cubicBezTo>
                  <a:cubicBezTo>
                    <a:pt x="474" y="120"/>
                    <a:pt x="474" y="120"/>
                    <a:pt x="474" y="120"/>
                  </a:cubicBezTo>
                  <a:cubicBezTo>
                    <a:pt x="452" y="104"/>
                    <a:pt x="424" y="96"/>
                    <a:pt x="394" y="96"/>
                  </a:cubicBezTo>
                  <a:cubicBezTo>
                    <a:pt x="329" y="96"/>
                    <a:pt x="272" y="141"/>
                    <a:pt x="256" y="203"/>
                  </a:cubicBezTo>
                  <a:cubicBezTo>
                    <a:pt x="248" y="234"/>
                    <a:pt x="248" y="234"/>
                    <a:pt x="248" y="234"/>
                  </a:cubicBezTo>
                  <a:cubicBezTo>
                    <a:pt x="222" y="215"/>
                    <a:pt x="222" y="215"/>
                    <a:pt x="222" y="215"/>
                  </a:cubicBezTo>
                  <a:cubicBezTo>
                    <a:pt x="200" y="200"/>
                    <a:pt x="172" y="192"/>
                    <a:pt x="142" y="192"/>
                  </a:cubicBezTo>
                  <a:cubicBezTo>
                    <a:pt x="63" y="192"/>
                    <a:pt x="0" y="255"/>
                    <a:pt x="0" y="334"/>
                  </a:cubicBezTo>
                  <a:cubicBezTo>
                    <a:pt x="0" y="755"/>
                    <a:pt x="0" y="755"/>
                    <a:pt x="0" y="755"/>
                  </a:cubicBezTo>
                  <a:cubicBezTo>
                    <a:pt x="0" y="1080"/>
                    <a:pt x="54" y="1219"/>
                    <a:pt x="94" y="1320"/>
                  </a:cubicBezTo>
                  <a:cubicBezTo>
                    <a:pt x="98" y="1333"/>
                    <a:pt x="98" y="1333"/>
                    <a:pt x="98" y="1333"/>
                  </a:cubicBezTo>
                  <a:cubicBezTo>
                    <a:pt x="119" y="1388"/>
                    <a:pt x="136" y="1432"/>
                    <a:pt x="136" y="1493"/>
                  </a:cubicBezTo>
                  <a:cubicBezTo>
                    <a:pt x="136" y="1501"/>
                    <a:pt x="144" y="1509"/>
                    <a:pt x="152" y="1509"/>
                  </a:cubicBezTo>
                  <a:cubicBezTo>
                    <a:pt x="160" y="1509"/>
                    <a:pt x="167" y="1501"/>
                    <a:pt x="167" y="1493"/>
                  </a:cubicBezTo>
                  <a:cubicBezTo>
                    <a:pt x="167" y="1419"/>
                    <a:pt x="146" y="1366"/>
                    <a:pt x="124" y="1310"/>
                  </a:cubicBezTo>
                  <a:cubicBezTo>
                    <a:pt x="121" y="1303"/>
                    <a:pt x="121" y="1303"/>
                    <a:pt x="121" y="1303"/>
                  </a:cubicBezTo>
                  <a:cubicBezTo>
                    <a:pt x="89" y="1218"/>
                    <a:pt x="44" y="1101"/>
                    <a:pt x="34" y="864"/>
                  </a:cubicBezTo>
                  <a:cubicBezTo>
                    <a:pt x="32" y="823"/>
                    <a:pt x="32" y="823"/>
                    <a:pt x="32" y="823"/>
                  </a:cubicBezTo>
                  <a:cubicBezTo>
                    <a:pt x="67" y="844"/>
                    <a:pt x="67" y="844"/>
                    <a:pt x="67" y="844"/>
                  </a:cubicBezTo>
                  <a:cubicBezTo>
                    <a:pt x="89" y="857"/>
                    <a:pt x="113" y="864"/>
                    <a:pt x="142" y="864"/>
                  </a:cubicBezTo>
                  <a:cubicBezTo>
                    <a:pt x="206" y="864"/>
                    <a:pt x="264" y="819"/>
                    <a:pt x="279" y="757"/>
                  </a:cubicBezTo>
                  <a:cubicBezTo>
                    <a:pt x="287" y="726"/>
                    <a:pt x="287" y="726"/>
                    <a:pt x="287" y="726"/>
                  </a:cubicBezTo>
                  <a:cubicBezTo>
                    <a:pt x="313" y="744"/>
                    <a:pt x="313" y="744"/>
                    <a:pt x="313" y="744"/>
                  </a:cubicBezTo>
                  <a:cubicBezTo>
                    <a:pt x="335" y="759"/>
                    <a:pt x="364" y="768"/>
                    <a:pt x="394" y="768"/>
                  </a:cubicBezTo>
                  <a:cubicBezTo>
                    <a:pt x="447" y="768"/>
                    <a:pt x="496" y="738"/>
                    <a:pt x="518" y="692"/>
                  </a:cubicBezTo>
                  <a:cubicBezTo>
                    <a:pt x="528" y="671"/>
                    <a:pt x="528" y="671"/>
                    <a:pt x="528" y="671"/>
                  </a:cubicBezTo>
                  <a:cubicBezTo>
                    <a:pt x="548" y="682"/>
                    <a:pt x="548" y="682"/>
                    <a:pt x="548" y="682"/>
                  </a:cubicBezTo>
                  <a:cubicBezTo>
                    <a:pt x="590" y="706"/>
                    <a:pt x="645" y="718"/>
                    <a:pt x="722" y="720"/>
                  </a:cubicBezTo>
                  <a:cubicBezTo>
                    <a:pt x="743" y="721"/>
                    <a:pt x="743" y="721"/>
                    <a:pt x="743" y="721"/>
                  </a:cubicBezTo>
                  <a:cubicBezTo>
                    <a:pt x="743" y="836"/>
                    <a:pt x="743" y="836"/>
                    <a:pt x="743" y="836"/>
                  </a:cubicBezTo>
                  <a:cubicBezTo>
                    <a:pt x="725" y="839"/>
                    <a:pt x="725" y="839"/>
                    <a:pt x="725" y="839"/>
                  </a:cubicBezTo>
                  <a:cubicBezTo>
                    <a:pt x="558" y="868"/>
                    <a:pt x="489" y="1110"/>
                    <a:pt x="488" y="1113"/>
                  </a:cubicBezTo>
                  <a:cubicBezTo>
                    <a:pt x="486" y="1122"/>
                    <a:pt x="490" y="1131"/>
                    <a:pt x="499" y="1134"/>
                  </a:cubicBezTo>
                  <a:cubicBezTo>
                    <a:pt x="508" y="1136"/>
                    <a:pt x="516" y="1131"/>
                    <a:pt x="519" y="1122"/>
                  </a:cubicBezTo>
                  <a:cubicBezTo>
                    <a:pt x="519" y="1123"/>
                    <a:pt x="519" y="1123"/>
                    <a:pt x="519" y="1123"/>
                  </a:cubicBezTo>
                  <a:cubicBezTo>
                    <a:pt x="525" y="1102"/>
                    <a:pt x="544" y="1048"/>
                    <a:pt x="575" y="998"/>
                  </a:cubicBezTo>
                  <a:cubicBezTo>
                    <a:pt x="627" y="913"/>
                    <a:pt x="692" y="869"/>
                    <a:pt x="762" y="869"/>
                  </a:cubicBezTo>
                  <a:cubicBezTo>
                    <a:pt x="770" y="869"/>
                    <a:pt x="778" y="861"/>
                    <a:pt x="778" y="853"/>
                  </a:cubicBezTo>
                  <a:cubicBezTo>
                    <a:pt x="778" y="704"/>
                    <a:pt x="778" y="704"/>
                    <a:pt x="778" y="704"/>
                  </a:cubicBezTo>
                  <a:cubicBezTo>
                    <a:pt x="778" y="701"/>
                    <a:pt x="776" y="696"/>
                    <a:pt x="772" y="691"/>
                  </a:cubicBezTo>
                  <a:cubicBezTo>
                    <a:pt x="770" y="688"/>
                    <a:pt x="768" y="688"/>
                    <a:pt x="767" y="688"/>
                  </a:cubicBezTo>
                  <a:cubicBezTo>
                    <a:pt x="764" y="688"/>
                    <a:pt x="764" y="688"/>
                    <a:pt x="764" y="688"/>
                  </a:cubicBezTo>
                  <a:cubicBezTo>
                    <a:pt x="762" y="688"/>
                    <a:pt x="762" y="688"/>
                    <a:pt x="762" y="688"/>
                  </a:cubicBezTo>
                  <a:cubicBezTo>
                    <a:pt x="648" y="688"/>
                    <a:pt x="580" y="672"/>
                    <a:pt x="536" y="633"/>
                  </a:cubicBezTo>
                  <a:cubicBezTo>
                    <a:pt x="536" y="633"/>
                    <a:pt x="536" y="633"/>
                    <a:pt x="536" y="633"/>
                  </a:cubicBezTo>
                  <a:cubicBezTo>
                    <a:pt x="532" y="629"/>
                    <a:pt x="532" y="629"/>
                    <a:pt x="532" y="629"/>
                  </a:cubicBezTo>
                  <a:cubicBezTo>
                    <a:pt x="525" y="623"/>
                    <a:pt x="525" y="623"/>
                    <a:pt x="525" y="623"/>
                  </a:cubicBezTo>
                  <a:cubicBezTo>
                    <a:pt x="525" y="622"/>
                    <a:pt x="525" y="622"/>
                    <a:pt x="525" y="622"/>
                  </a:cubicBezTo>
                  <a:cubicBezTo>
                    <a:pt x="496" y="591"/>
                    <a:pt x="480" y="544"/>
                    <a:pt x="478" y="483"/>
                  </a:cubicBezTo>
                  <a:cubicBezTo>
                    <a:pt x="477" y="460"/>
                    <a:pt x="477" y="460"/>
                    <a:pt x="477" y="460"/>
                  </a:cubicBezTo>
                  <a:cubicBezTo>
                    <a:pt x="840" y="460"/>
                    <a:pt x="840" y="460"/>
                    <a:pt x="840" y="460"/>
                  </a:cubicBezTo>
                  <a:cubicBezTo>
                    <a:pt x="876" y="460"/>
                    <a:pt x="907" y="477"/>
                    <a:pt x="925" y="506"/>
                  </a:cubicBezTo>
                  <a:cubicBezTo>
                    <a:pt x="928" y="509"/>
                    <a:pt x="928" y="509"/>
                    <a:pt x="928" y="509"/>
                  </a:cubicBezTo>
                  <a:cubicBezTo>
                    <a:pt x="955" y="543"/>
                    <a:pt x="1043" y="661"/>
                    <a:pt x="1043" y="752"/>
                  </a:cubicBezTo>
                  <a:cubicBezTo>
                    <a:pt x="1043" y="1067"/>
                    <a:pt x="991" y="1204"/>
                    <a:pt x="953" y="1303"/>
                  </a:cubicBezTo>
                  <a:cubicBezTo>
                    <a:pt x="951" y="1307"/>
                    <a:pt x="951" y="1307"/>
                    <a:pt x="951" y="1307"/>
                  </a:cubicBezTo>
                  <a:cubicBezTo>
                    <a:pt x="929" y="1364"/>
                    <a:pt x="907" y="1417"/>
                    <a:pt x="907" y="1491"/>
                  </a:cubicBezTo>
                  <a:cubicBezTo>
                    <a:pt x="907" y="1499"/>
                    <a:pt x="915" y="1507"/>
                    <a:pt x="923" y="1507"/>
                  </a:cubicBezTo>
                  <a:cubicBezTo>
                    <a:pt x="931" y="1507"/>
                    <a:pt x="939" y="1499"/>
                    <a:pt x="939" y="1491"/>
                  </a:cubicBezTo>
                  <a:close/>
                  <a:moveTo>
                    <a:pt x="257" y="746"/>
                  </a:moveTo>
                  <a:cubicBezTo>
                    <a:pt x="252" y="746"/>
                    <a:pt x="252" y="746"/>
                    <a:pt x="252" y="746"/>
                  </a:cubicBezTo>
                  <a:cubicBezTo>
                    <a:pt x="242" y="796"/>
                    <a:pt x="196" y="835"/>
                    <a:pt x="144" y="835"/>
                  </a:cubicBezTo>
                  <a:cubicBezTo>
                    <a:pt x="87" y="835"/>
                    <a:pt x="40" y="790"/>
                    <a:pt x="36" y="733"/>
                  </a:cubicBezTo>
                  <a:cubicBezTo>
                    <a:pt x="36" y="732"/>
                    <a:pt x="36" y="732"/>
                    <a:pt x="36" y="732"/>
                  </a:cubicBezTo>
                  <a:cubicBezTo>
                    <a:pt x="36" y="334"/>
                    <a:pt x="36" y="334"/>
                    <a:pt x="36" y="334"/>
                  </a:cubicBezTo>
                  <a:cubicBezTo>
                    <a:pt x="36" y="274"/>
                    <a:pt x="87" y="223"/>
                    <a:pt x="147" y="223"/>
                  </a:cubicBezTo>
                  <a:cubicBezTo>
                    <a:pt x="206" y="223"/>
                    <a:pt x="257" y="274"/>
                    <a:pt x="257" y="334"/>
                  </a:cubicBezTo>
                  <a:lnTo>
                    <a:pt x="257" y="746"/>
                  </a:lnTo>
                  <a:close/>
                  <a:moveTo>
                    <a:pt x="506" y="431"/>
                  </a:moveTo>
                  <a:cubicBezTo>
                    <a:pt x="459" y="431"/>
                    <a:pt x="459" y="431"/>
                    <a:pt x="459" y="431"/>
                  </a:cubicBezTo>
                  <a:cubicBezTo>
                    <a:pt x="456" y="431"/>
                    <a:pt x="451" y="433"/>
                    <a:pt x="446" y="436"/>
                  </a:cubicBezTo>
                  <a:cubicBezTo>
                    <a:pt x="445" y="438"/>
                    <a:pt x="443" y="441"/>
                    <a:pt x="443" y="447"/>
                  </a:cubicBezTo>
                  <a:cubicBezTo>
                    <a:pt x="443" y="530"/>
                    <a:pt x="461" y="595"/>
                    <a:pt x="497" y="640"/>
                  </a:cubicBezTo>
                  <a:cubicBezTo>
                    <a:pt x="503" y="649"/>
                    <a:pt x="503" y="649"/>
                    <a:pt x="503" y="649"/>
                  </a:cubicBezTo>
                  <a:cubicBezTo>
                    <a:pt x="501" y="659"/>
                    <a:pt x="501" y="659"/>
                    <a:pt x="501" y="659"/>
                  </a:cubicBezTo>
                  <a:cubicBezTo>
                    <a:pt x="488" y="706"/>
                    <a:pt x="445" y="739"/>
                    <a:pt x="396" y="739"/>
                  </a:cubicBezTo>
                  <a:cubicBezTo>
                    <a:pt x="336" y="739"/>
                    <a:pt x="286" y="688"/>
                    <a:pt x="286" y="629"/>
                  </a:cubicBezTo>
                  <a:cubicBezTo>
                    <a:pt x="286" y="238"/>
                    <a:pt x="286" y="238"/>
                    <a:pt x="286" y="238"/>
                  </a:cubicBezTo>
                  <a:cubicBezTo>
                    <a:pt x="286" y="178"/>
                    <a:pt x="336" y="128"/>
                    <a:pt x="396" y="128"/>
                  </a:cubicBezTo>
                  <a:cubicBezTo>
                    <a:pt x="456" y="128"/>
                    <a:pt x="506" y="178"/>
                    <a:pt x="506" y="238"/>
                  </a:cubicBezTo>
                  <a:lnTo>
                    <a:pt x="506" y="431"/>
                  </a:lnTo>
                  <a:close/>
                  <a:moveTo>
                    <a:pt x="759" y="434"/>
                  </a:moveTo>
                  <a:cubicBezTo>
                    <a:pt x="538" y="434"/>
                    <a:pt x="538" y="434"/>
                    <a:pt x="538" y="434"/>
                  </a:cubicBezTo>
                  <a:cubicBezTo>
                    <a:pt x="538" y="144"/>
                    <a:pt x="538" y="144"/>
                    <a:pt x="538" y="144"/>
                  </a:cubicBezTo>
                  <a:cubicBezTo>
                    <a:pt x="538" y="85"/>
                    <a:pt x="589" y="34"/>
                    <a:pt x="648" y="34"/>
                  </a:cubicBezTo>
                  <a:cubicBezTo>
                    <a:pt x="708" y="34"/>
                    <a:pt x="759" y="85"/>
                    <a:pt x="759" y="144"/>
                  </a:cubicBezTo>
                  <a:lnTo>
                    <a:pt x="759" y="434"/>
                  </a:lnTo>
                  <a:close/>
                  <a:moveTo>
                    <a:pt x="1008" y="568"/>
                  </a:moveTo>
                  <a:cubicBezTo>
                    <a:pt x="969" y="519"/>
                    <a:pt x="969" y="519"/>
                    <a:pt x="969" y="519"/>
                  </a:cubicBezTo>
                  <a:cubicBezTo>
                    <a:pt x="965" y="514"/>
                    <a:pt x="962" y="510"/>
                    <a:pt x="959" y="506"/>
                  </a:cubicBezTo>
                  <a:cubicBezTo>
                    <a:pt x="955" y="501"/>
                    <a:pt x="952" y="497"/>
                    <a:pt x="950" y="495"/>
                  </a:cubicBezTo>
                  <a:cubicBezTo>
                    <a:pt x="949" y="494"/>
                    <a:pt x="949" y="494"/>
                    <a:pt x="949" y="494"/>
                  </a:cubicBezTo>
                  <a:cubicBezTo>
                    <a:pt x="948" y="492"/>
                    <a:pt x="948" y="492"/>
                    <a:pt x="948" y="492"/>
                  </a:cubicBezTo>
                  <a:cubicBezTo>
                    <a:pt x="922" y="455"/>
                    <a:pt x="880" y="434"/>
                    <a:pt x="835" y="434"/>
                  </a:cubicBezTo>
                  <a:cubicBezTo>
                    <a:pt x="788" y="434"/>
                    <a:pt x="788" y="434"/>
                    <a:pt x="788" y="434"/>
                  </a:cubicBezTo>
                  <a:cubicBezTo>
                    <a:pt x="788" y="235"/>
                    <a:pt x="788" y="235"/>
                    <a:pt x="788" y="235"/>
                  </a:cubicBezTo>
                  <a:cubicBezTo>
                    <a:pt x="788" y="175"/>
                    <a:pt x="838" y="125"/>
                    <a:pt x="898" y="125"/>
                  </a:cubicBezTo>
                  <a:cubicBezTo>
                    <a:pt x="958" y="125"/>
                    <a:pt x="1008" y="175"/>
                    <a:pt x="1008" y="235"/>
                  </a:cubicBezTo>
                  <a:lnTo>
                    <a:pt x="1008" y="5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20"/>
            <p:cNvSpPr>
              <a:spLocks noEditPoints="1"/>
            </p:cNvSpPr>
            <p:nvPr/>
          </p:nvSpPr>
          <p:spPr bwMode="auto">
            <a:xfrm>
              <a:off x="-2703" y="3181"/>
              <a:ext cx="2340" cy="1017"/>
            </a:xfrm>
            <a:custGeom>
              <a:avLst/>
              <a:gdLst>
                <a:gd name="T0" fmla="*/ 2340 w 2340"/>
                <a:gd name="T1" fmla="*/ 1017 h 1017"/>
                <a:gd name="T2" fmla="*/ 0 w 2340"/>
                <a:gd name="T3" fmla="*/ 1017 h 1017"/>
                <a:gd name="T4" fmla="*/ 0 w 2340"/>
                <a:gd name="T5" fmla="*/ 0 h 1017"/>
                <a:gd name="T6" fmla="*/ 2340 w 2340"/>
                <a:gd name="T7" fmla="*/ 0 h 1017"/>
                <a:gd name="T8" fmla="*/ 2340 w 2340"/>
                <a:gd name="T9" fmla="*/ 1017 h 1017"/>
                <a:gd name="T10" fmla="*/ 85 w 2340"/>
                <a:gd name="T11" fmla="*/ 932 h 1017"/>
                <a:gd name="T12" fmla="*/ 2255 w 2340"/>
                <a:gd name="T13" fmla="*/ 932 h 1017"/>
                <a:gd name="T14" fmla="*/ 2255 w 2340"/>
                <a:gd name="T15" fmla="*/ 85 h 1017"/>
                <a:gd name="T16" fmla="*/ 85 w 2340"/>
                <a:gd name="T17" fmla="*/ 85 h 1017"/>
                <a:gd name="T18" fmla="*/ 85 w 2340"/>
                <a:gd name="T19" fmla="*/ 932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0" h="1017">
                  <a:moveTo>
                    <a:pt x="2340" y="1017"/>
                  </a:moveTo>
                  <a:lnTo>
                    <a:pt x="0" y="1017"/>
                  </a:lnTo>
                  <a:lnTo>
                    <a:pt x="0" y="0"/>
                  </a:lnTo>
                  <a:lnTo>
                    <a:pt x="2340" y="0"/>
                  </a:lnTo>
                  <a:lnTo>
                    <a:pt x="2340" y="1017"/>
                  </a:lnTo>
                  <a:close/>
                  <a:moveTo>
                    <a:pt x="85" y="932"/>
                  </a:moveTo>
                  <a:lnTo>
                    <a:pt x="2255" y="932"/>
                  </a:lnTo>
                  <a:lnTo>
                    <a:pt x="2255" y="85"/>
                  </a:lnTo>
                  <a:lnTo>
                    <a:pt x="85" y="85"/>
                  </a:lnTo>
                  <a:lnTo>
                    <a:pt x="85" y="9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 name="Group 8"/>
          <p:cNvGrpSpPr/>
          <p:nvPr/>
        </p:nvGrpSpPr>
        <p:grpSpPr>
          <a:xfrm>
            <a:off x="0" y="3873500"/>
            <a:ext cx="2666778" cy="2049655"/>
            <a:chOff x="0" y="3873500"/>
            <a:chExt cx="2666778" cy="2049655"/>
          </a:xfrm>
        </p:grpSpPr>
        <p:sp>
          <p:nvSpPr>
            <p:cNvPr id="10"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10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descr="Diagonal Up Right:  BOLD"/>
          <p:cNvSpPr txBox="1"/>
          <p:nvPr/>
        </p:nvSpPr>
        <p:spPr>
          <a:xfrm>
            <a:off x="2301239" y="772101"/>
            <a:ext cx="5855789" cy="938719"/>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6000" b="1" spc="-150" dirty="0" smtClean="0">
                <a:solidFill>
                  <a:srgbClr val="AD488D"/>
                </a:solidFill>
                <a:latin typeface="Gotham Bold" pitchFamily="50" charset="0"/>
                <a:cs typeface="Gotham Bold" pitchFamily="50" charset="0"/>
              </a:rPr>
              <a:t>PASSIONATE</a:t>
            </a:r>
            <a:endParaRPr lang="en-US" sz="4400" b="1" spc="-150" dirty="0" smtClean="0">
              <a:solidFill>
                <a:srgbClr val="AD488D"/>
              </a:solidFill>
              <a:latin typeface="Gotham Bold" pitchFamily="50" charset="0"/>
              <a:cs typeface="Gotham Bold" pitchFamily="50" charset="0"/>
            </a:endParaRPr>
          </a:p>
        </p:txBody>
      </p:sp>
      <p:sp>
        <p:nvSpPr>
          <p:cNvPr id="4" name="TextBox 3"/>
          <p:cNvSpPr txBox="1"/>
          <p:nvPr/>
        </p:nvSpPr>
        <p:spPr>
          <a:xfrm>
            <a:off x="2326343" y="1684034"/>
            <a:ext cx="6125507" cy="2757678"/>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400" dirty="0" smtClean="0">
                <a:solidFill>
                  <a:schemeClr val="tx1">
                    <a:lumMod val="65000"/>
                    <a:lumOff val="35000"/>
                  </a:schemeClr>
                </a:solidFill>
                <a:latin typeface="Gotham Book" pitchFamily="50" charset="0"/>
                <a:cs typeface="Gotham Book" pitchFamily="50" charset="0"/>
              </a:rPr>
              <a:t>We </a:t>
            </a:r>
            <a:r>
              <a:rPr lang="en-US" sz="2400" dirty="0">
                <a:solidFill>
                  <a:schemeClr val="tx1">
                    <a:lumMod val="65000"/>
                    <a:lumOff val="35000"/>
                  </a:schemeClr>
                </a:solidFill>
                <a:latin typeface="Gotham Book" pitchFamily="50" charset="0"/>
                <a:cs typeface="Gotham Book" pitchFamily="50" charset="0"/>
              </a:rPr>
              <a:t>are passionate about our work. We seek to inspire our customers to build great software that fuels their success.  We take pride in the fact that we make a real difference for our customers, New Relic and the world. We are empowered to do the best work of our </a:t>
            </a:r>
            <a:r>
              <a:rPr lang="en-US" sz="2400" dirty="0" smtClean="0">
                <a:solidFill>
                  <a:schemeClr val="tx1">
                    <a:lumMod val="65000"/>
                    <a:lumOff val="35000"/>
                  </a:schemeClr>
                </a:solidFill>
                <a:latin typeface="Gotham Book" pitchFamily="50" charset="0"/>
                <a:cs typeface="Gotham Book" pitchFamily="50" charset="0"/>
              </a:rPr>
              <a:t/>
            </a:r>
            <a:br>
              <a:rPr lang="en-US" sz="2400" dirty="0" smtClean="0">
                <a:solidFill>
                  <a:schemeClr val="tx1">
                    <a:lumMod val="65000"/>
                    <a:lumOff val="35000"/>
                  </a:schemeClr>
                </a:solidFill>
                <a:latin typeface="Gotham Book" pitchFamily="50" charset="0"/>
                <a:cs typeface="Gotham Book" pitchFamily="50" charset="0"/>
              </a:rPr>
            </a:br>
            <a:r>
              <a:rPr lang="en-US" sz="2400" dirty="0" smtClean="0">
                <a:solidFill>
                  <a:schemeClr val="tx1">
                    <a:lumMod val="65000"/>
                    <a:lumOff val="35000"/>
                  </a:schemeClr>
                </a:solidFill>
                <a:latin typeface="Gotham Book" pitchFamily="50" charset="0"/>
                <a:cs typeface="Gotham Book" pitchFamily="50" charset="0"/>
              </a:rPr>
              <a:t>careers </a:t>
            </a:r>
            <a:r>
              <a:rPr lang="en-US" sz="2400" dirty="0">
                <a:solidFill>
                  <a:schemeClr val="tx1">
                    <a:lumMod val="65000"/>
                    <a:lumOff val="35000"/>
                  </a:schemeClr>
                </a:solidFill>
                <a:latin typeface="Gotham Book" pitchFamily="50" charset="0"/>
                <a:cs typeface="Gotham Book" pitchFamily="50" charset="0"/>
              </a:rPr>
              <a:t>here. </a:t>
            </a:r>
          </a:p>
        </p:txBody>
      </p:sp>
      <p:grpSp>
        <p:nvGrpSpPr>
          <p:cNvPr id="5" name="Group 11"/>
          <p:cNvGrpSpPr>
            <a:grpSpLocks noChangeAspect="1"/>
          </p:cNvGrpSpPr>
          <p:nvPr/>
        </p:nvGrpSpPr>
        <p:grpSpPr bwMode="auto">
          <a:xfrm>
            <a:off x="603370" y="271463"/>
            <a:ext cx="1395289" cy="1381760"/>
            <a:chOff x="-909" y="668"/>
            <a:chExt cx="1547" cy="1532"/>
          </a:xfrm>
          <a:solidFill>
            <a:srgbClr val="AD488D"/>
          </a:solidFill>
        </p:grpSpPr>
        <p:sp>
          <p:nvSpPr>
            <p:cNvPr id="6" name="Freeform 12"/>
            <p:cNvSpPr>
              <a:spLocks/>
            </p:cNvSpPr>
            <p:nvPr/>
          </p:nvSpPr>
          <p:spPr bwMode="auto">
            <a:xfrm>
              <a:off x="-909" y="668"/>
              <a:ext cx="1415" cy="1378"/>
            </a:xfrm>
            <a:custGeom>
              <a:avLst/>
              <a:gdLst>
                <a:gd name="T0" fmla="*/ 640 w 1360"/>
                <a:gd name="T1" fmla="*/ 1325 h 1325"/>
                <a:gd name="T2" fmla="*/ 272 w 1360"/>
                <a:gd name="T3" fmla="*/ 991 h 1325"/>
                <a:gd name="T4" fmla="*/ 0 w 1360"/>
                <a:gd name="T5" fmla="*/ 409 h 1325"/>
                <a:gd name="T6" fmla="*/ 101 w 1360"/>
                <a:gd name="T7" fmla="*/ 120 h 1325"/>
                <a:gd name="T8" fmla="*/ 330 w 1360"/>
                <a:gd name="T9" fmla="*/ 7 h 1325"/>
                <a:gd name="T10" fmla="*/ 567 w 1360"/>
                <a:gd name="T11" fmla="*/ 77 h 1325"/>
                <a:gd name="T12" fmla="*/ 693 w 1360"/>
                <a:gd name="T13" fmla="*/ 268 h 1325"/>
                <a:gd name="T14" fmla="*/ 816 w 1360"/>
                <a:gd name="T15" fmla="*/ 78 h 1325"/>
                <a:gd name="T16" fmla="*/ 1044 w 1360"/>
                <a:gd name="T17" fmla="*/ 8 h 1325"/>
                <a:gd name="T18" fmla="*/ 1263 w 1360"/>
                <a:gd name="T19" fmla="*/ 121 h 1325"/>
                <a:gd name="T20" fmla="*/ 1359 w 1360"/>
                <a:gd name="T21" fmla="*/ 410 h 1325"/>
                <a:gd name="T22" fmla="*/ 1316 w 1360"/>
                <a:gd name="T23" fmla="*/ 621 h 1325"/>
                <a:gd name="T24" fmla="*/ 1288 w 1360"/>
                <a:gd name="T25" fmla="*/ 610 h 1325"/>
                <a:gd name="T26" fmla="*/ 1329 w 1360"/>
                <a:gd name="T27" fmla="*/ 409 h 1325"/>
                <a:gd name="T28" fmla="*/ 1041 w 1360"/>
                <a:gd name="T29" fmla="*/ 37 h 1325"/>
                <a:gd name="T30" fmla="*/ 708 w 1360"/>
                <a:gd name="T31" fmla="*/ 336 h 1325"/>
                <a:gd name="T32" fmla="*/ 693 w 1360"/>
                <a:gd name="T33" fmla="*/ 424 h 1325"/>
                <a:gd name="T34" fmla="*/ 679 w 1360"/>
                <a:gd name="T35" fmla="*/ 336 h 1325"/>
                <a:gd name="T36" fmla="*/ 332 w 1360"/>
                <a:gd name="T37" fmla="*/ 37 h 1325"/>
                <a:gd name="T38" fmla="*/ 30 w 1360"/>
                <a:gd name="T39" fmla="*/ 409 h 1325"/>
                <a:gd name="T40" fmla="*/ 294 w 1360"/>
                <a:gd name="T41" fmla="*/ 972 h 1325"/>
                <a:gd name="T42" fmla="*/ 658 w 1360"/>
                <a:gd name="T43" fmla="*/ 1301 h 1325"/>
                <a:gd name="T44" fmla="*/ 640 w 1360"/>
                <a:gd name="T45" fmla="*/ 1325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0" h="1325">
                  <a:moveTo>
                    <a:pt x="640" y="1325"/>
                  </a:moveTo>
                  <a:cubicBezTo>
                    <a:pt x="577" y="1279"/>
                    <a:pt x="416" y="1155"/>
                    <a:pt x="272" y="991"/>
                  </a:cubicBezTo>
                  <a:cubicBezTo>
                    <a:pt x="92" y="786"/>
                    <a:pt x="0" y="590"/>
                    <a:pt x="0" y="409"/>
                  </a:cubicBezTo>
                  <a:cubicBezTo>
                    <a:pt x="0" y="293"/>
                    <a:pt x="35" y="193"/>
                    <a:pt x="101" y="120"/>
                  </a:cubicBezTo>
                  <a:cubicBezTo>
                    <a:pt x="160" y="55"/>
                    <a:pt x="241" y="15"/>
                    <a:pt x="330" y="7"/>
                  </a:cubicBezTo>
                  <a:cubicBezTo>
                    <a:pt x="415" y="0"/>
                    <a:pt x="500" y="25"/>
                    <a:pt x="567" y="77"/>
                  </a:cubicBezTo>
                  <a:cubicBezTo>
                    <a:pt x="626" y="124"/>
                    <a:pt x="669" y="189"/>
                    <a:pt x="693" y="268"/>
                  </a:cubicBezTo>
                  <a:cubicBezTo>
                    <a:pt x="717" y="189"/>
                    <a:pt x="759" y="124"/>
                    <a:pt x="816" y="78"/>
                  </a:cubicBezTo>
                  <a:cubicBezTo>
                    <a:pt x="880" y="26"/>
                    <a:pt x="961" y="1"/>
                    <a:pt x="1044" y="8"/>
                  </a:cubicBezTo>
                  <a:cubicBezTo>
                    <a:pt x="1129" y="15"/>
                    <a:pt x="1207" y="55"/>
                    <a:pt x="1263" y="121"/>
                  </a:cubicBezTo>
                  <a:cubicBezTo>
                    <a:pt x="1327" y="194"/>
                    <a:pt x="1360" y="294"/>
                    <a:pt x="1359" y="410"/>
                  </a:cubicBezTo>
                  <a:cubicBezTo>
                    <a:pt x="1359" y="477"/>
                    <a:pt x="1344" y="548"/>
                    <a:pt x="1316" y="621"/>
                  </a:cubicBezTo>
                  <a:cubicBezTo>
                    <a:pt x="1288" y="610"/>
                    <a:pt x="1288" y="610"/>
                    <a:pt x="1288" y="610"/>
                  </a:cubicBezTo>
                  <a:cubicBezTo>
                    <a:pt x="1315" y="541"/>
                    <a:pt x="1329" y="473"/>
                    <a:pt x="1329" y="409"/>
                  </a:cubicBezTo>
                  <a:cubicBezTo>
                    <a:pt x="1331" y="169"/>
                    <a:pt x="1186" y="49"/>
                    <a:pt x="1041" y="37"/>
                  </a:cubicBezTo>
                  <a:cubicBezTo>
                    <a:pt x="902" y="25"/>
                    <a:pt x="745" y="113"/>
                    <a:pt x="708" y="336"/>
                  </a:cubicBezTo>
                  <a:cubicBezTo>
                    <a:pt x="693" y="424"/>
                    <a:pt x="693" y="424"/>
                    <a:pt x="693" y="424"/>
                  </a:cubicBezTo>
                  <a:cubicBezTo>
                    <a:pt x="679" y="336"/>
                    <a:pt x="679" y="336"/>
                    <a:pt x="679" y="336"/>
                  </a:cubicBezTo>
                  <a:cubicBezTo>
                    <a:pt x="641" y="113"/>
                    <a:pt x="478" y="25"/>
                    <a:pt x="332" y="37"/>
                  </a:cubicBezTo>
                  <a:cubicBezTo>
                    <a:pt x="182" y="49"/>
                    <a:pt x="30" y="169"/>
                    <a:pt x="30" y="409"/>
                  </a:cubicBezTo>
                  <a:cubicBezTo>
                    <a:pt x="30" y="583"/>
                    <a:pt x="119" y="772"/>
                    <a:pt x="294" y="972"/>
                  </a:cubicBezTo>
                  <a:cubicBezTo>
                    <a:pt x="436" y="1134"/>
                    <a:pt x="596" y="1256"/>
                    <a:pt x="658" y="1301"/>
                  </a:cubicBezTo>
                  <a:lnTo>
                    <a:pt x="640" y="13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13"/>
            <p:cNvSpPr>
              <a:spLocks noEditPoints="1"/>
            </p:cNvSpPr>
            <p:nvPr/>
          </p:nvSpPr>
          <p:spPr bwMode="auto">
            <a:xfrm>
              <a:off x="14" y="1473"/>
              <a:ext cx="420" cy="600"/>
            </a:xfrm>
            <a:custGeom>
              <a:avLst/>
              <a:gdLst>
                <a:gd name="T0" fmla="*/ 203 w 404"/>
                <a:gd name="T1" fmla="*/ 577 h 577"/>
                <a:gd name="T2" fmla="*/ 25 w 404"/>
                <a:gd name="T3" fmla="*/ 448 h 577"/>
                <a:gd name="T4" fmla="*/ 94 w 404"/>
                <a:gd name="T5" fmla="*/ 240 h 577"/>
                <a:gd name="T6" fmla="*/ 113 w 404"/>
                <a:gd name="T7" fmla="*/ 227 h 577"/>
                <a:gd name="T8" fmla="*/ 118 w 404"/>
                <a:gd name="T9" fmla="*/ 253 h 577"/>
                <a:gd name="T10" fmla="*/ 131 w 404"/>
                <a:gd name="T11" fmla="*/ 300 h 577"/>
                <a:gd name="T12" fmla="*/ 118 w 404"/>
                <a:gd name="T13" fmla="*/ 42 h 577"/>
                <a:gd name="T14" fmla="*/ 87 w 404"/>
                <a:gd name="T15" fmla="*/ 0 h 577"/>
                <a:gd name="T16" fmla="*/ 136 w 404"/>
                <a:gd name="T17" fmla="*/ 19 h 577"/>
                <a:gd name="T18" fmla="*/ 377 w 404"/>
                <a:gd name="T19" fmla="*/ 431 h 577"/>
                <a:gd name="T20" fmla="*/ 203 w 404"/>
                <a:gd name="T21" fmla="*/ 577 h 577"/>
                <a:gd name="T22" fmla="*/ 93 w 404"/>
                <a:gd name="T23" fmla="*/ 279 h 577"/>
                <a:gd name="T24" fmla="*/ 53 w 404"/>
                <a:gd name="T25" fmla="*/ 439 h 577"/>
                <a:gd name="T26" fmla="*/ 203 w 404"/>
                <a:gd name="T27" fmla="*/ 548 h 577"/>
                <a:gd name="T28" fmla="*/ 348 w 404"/>
                <a:gd name="T29" fmla="*/ 425 h 577"/>
                <a:gd name="T30" fmla="*/ 168 w 404"/>
                <a:gd name="T31" fmla="*/ 67 h 577"/>
                <a:gd name="T32" fmla="*/ 141 w 404"/>
                <a:gd name="T33" fmla="*/ 335 h 577"/>
                <a:gd name="T34" fmla="*/ 130 w 404"/>
                <a:gd name="T35" fmla="*/ 348 h 577"/>
                <a:gd name="T36" fmla="*/ 119 w 404"/>
                <a:gd name="T37" fmla="*/ 335 h 577"/>
                <a:gd name="T38" fmla="*/ 93 w 404"/>
                <a:gd name="T39" fmla="*/ 27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4" h="577">
                  <a:moveTo>
                    <a:pt x="203" y="577"/>
                  </a:moveTo>
                  <a:cubicBezTo>
                    <a:pt x="120" y="577"/>
                    <a:pt x="50" y="527"/>
                    <a:pt x="25" y="448"/>
                  </a:cubicBezTo>
                  <a:cubicBezTo>
                    <a:pt x="0" y="370"/>
                    <a:pt x="27" y="288"/>
                    <a:pt x="94" y="240"/>
                  </a:cubicBezTo>
                  <a:cubicBezTo>
                    <a:pt x="113" y="227"/>
                    <a:pt x="113" y="227"/>
                    <a:pt x="113" y="227"/>
                  </a:cubicBezTo>
                  <a:cubicBezTo>
                    <a:pt x="118" y="253"/>
                    <a:pt x="118" y="253"/>
                    <a:pt x="118" y="253"/>
                  </a:cubicBezTo>
                  <a:cubicBezTo>
                    <a:pt x="122" y="270"/>
                    <a:pt x="125" y="286"/>
                    <a:pt x="131" y="300"/>
                  </a:cubicBezTo>
                  <a:cubicBezTo>
                    <a:pt x="178" y="231"/>
                    <a:pt x="173" y="114"/>
                    <a:pt x="118" y="42"/>
                  </a:cubicBezTo>
                  <a:cubicBezTo>
                    <a:pt x="87" y="0"/>
                    <a:pt x="87" y="0"/>
                    <a:pt x="87" y="0"/>
                  </a:cubicBezTo>
                  <a:cubicBezTo>
                    <a:pt x="136" y="19"/>
                    <a:pt x="136" y="19"/>
                    <a:pt x="136" y="19"/>
                  </a:cubicBezTo>
                  <a:cubicBezTo>
                    <a:pt x="314" y="89"/>
                    <a:pt x="404" y="289"/>
                    <a:pt x="377" y="431"/>
                  </a:cubicBezTo>
                  <a:cubicBezTo>
                    <a:pt x="360" y="524"/>
                    <a:pt x="296" y="577"/>
                    <a:pt x="203" y="577"/>
                  </a:cubicBezTo>
                  <a:close/>
                  <a:moveTo>
                    <a:pt x="93" y="279"/>
                  </a:moveTo>
                  <a:cubicBezTo>
                    <a:pt x="50" y="320"/>
                    <a:pt x="35" y="381"/>
                    <a:pt x="53" y="439"/>
                  </a:cubicBezTo>
                  <a:cubicBezTo>
                    <a:pt x="75" y="505"/>
                    <a:pt x="133" y="548"/>
                    <a:pt x="203" y="548"/>
                  </a:cubicBezTo>
                  <a:cubicBezTo>
                    <a:pt x="309" y="548"/>
                    <a:pt x="339" y="471"/>
                    <a:pt x="348" y="425"/>
                  </a:cubicBezTo>
                  <a:cubicBezTo>
                    <a:pt x="371" y="307"/>
                    <a:pt x="304" y="145"/>
                    <a:pt x="168" y="67"/>
                  </a:cubicBezTo>
                  <a:cubicBezTo>
                    <a:pt x="209" y="156"/>
                    <a:pt x="200" y="271"/>
                    <a:pt x="141" y="335"/>
                  </a:cubicBezTo>
                  <a:cubicBezTo>
                    <a:pt x="130" y="348"/>
                    <a:pt x="130" y="348"/>
                    <a:pt x="130" y="348"/>
                  </a:cubicBezTo>
                  <a:cubicBezTo>
                    <a:pt x="119" y="335"/>
                    <a:pt x="119" y="335"/>
                    <a:pt x="119" y="335"/>
                  </a:cubicBezTo>
                  <a:cubicBezTo>
                    <a:pt x="105" y="318"/>
                    <a:pt x="98" y="299"/>
                    <a:pt x="93"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4"/>
            <p:cNvSpPr>
              <a:spLocks noEditPoints="1"/>
            </p:cNvSpPr>
            <p:nvPr/>
          </p:nvSpPr>
          <p:spPr bwMode="auto">
            <a:xfrm>
              <a:off x="145" y="1828"/>
              <a:ext cx="154" cy="173"/>
            </a:xfrm>
            <a:custGeom>
              <a:avLst/>
              <a:gdLst>
                <a:gd name="T0" fmla="*/ 75 w 148"/>
                <a:gd name="T1" fmla="*/ 167 h 167"/>
                <a:gd name="T2" fmla="*/ 4 w 148"/>
                <a:gd name="T3" fmla="*/ 108 h 167"/>
                <a:gd name="T4" fmla="*/ 0 w 148"/>
                <a:gd name="T5" fmla="*/ 86 h 167"/>
                <a:gd name="T6" fmla="*/ 22 w 148"/>
                <a:gd name="T7" fmla="*/ 91 h 167"/>
                <a:gd name="T8" fmla="*/ 26 w 148"/>
                <a:gd name="T9" fmla="*/ 91 h 167"/>
                <a:gd name="T10" fmla="*/ 71 w 148"/>
                <a:gd name="T11" fmla="*/ 58 h 167"/>
                <a:gd name="T12" fmla="*/ 75 w 148"/>
                <a:gd name="T13" fmla="*/ 22 h 167"/>
                <a:gd name="T14" fmla="*/ 63 w 148"/>
                <a:gd name="T15" fmla="*/ 0 h 167"/>
                <a:gd name="T16" fmla="*/ 88 w 148"/>
                <a:gd name="T17" fmla="*/ 0 h 167"/>
                <a:gd name="T18" fmla="*/ 124 w 148"/>
                <a:gd name="T19" fmla="*/ 15 h 167"/>
                <a:gd name="T20" fmla="*/ 148 w 148"/>
                <a:gd name="T21" fmla="*/ 95 h 167"/>
                <a:gd name="T22" fmla="*/ 75 w 148"/>
                <a:gd name="T23" fmla="*/ 167 h 167"/>
                <a:gd name="T24" fmla="*/ 40 w 148"/>
                <a:gd name="T25" fmla="*/ 119 h 167"/>
                <a:gd name="T26" fmla="*/ 75 w 148"/>
                <a:gd name="T27" fmla="*/ 138 h 167"/>
                <a:gd name="T28" fmla="*/ 118 w 148"/>
                <a:gd name="T29" fmla="*/ 95 h 167"/>
                <a:gd name="T30" fmla="*/ 107 w 148"/>
                <a:gd name="T31" fmla="*/ 42 h 167"/>
                <a:gd name="T32" fmla="*/ 97 w 148"/>
                <a:gd name="T33" fmla="*/ 73 h 167"/>
                <a:gd name="T34" fmla="*/ 40 w 148"/>
                <a:gd name="T35" fmla="*/ 119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8" h="167">
                  <a:moveTo>
                    <a:pt x="75" y="167"/>
                  </a:moveTo>
                  <a:cubicBezTo>
                    <a:pt x="40" y="167"/>
                    <a:pt x="10" y="142"/>
                    <a:pt x="4" y="108"/>
                  </a:cubicBezTo>
                  <a:cubicBezTo>
                    <a:pt x="0" y="86"/>
                    <a:pt x="0" y="86"/>
                    <a:pt x="0" y="86"/>
                  </a:cubicBezTo>
                  <a:cubicBezTo>
                    <a:pt x="22" y="91"/>
                    <a:pt x="22" y="91"/>
                    <a:pt x="22" y="91"/>
                  </a:cubicBezTo>
                  <a:cubicBezTo>
                    <a:pt x="23" y="91"/>
                    <a:pt x="24" y="91"/>
                    <a:pt x="26" y="91"/>
                  </a:cubicBezTo>
                  <a:cubicBezTo>
                    <a:pt x="40" y="91"/>
                    <a:pt x="60" y="76"/>
                    <a:pt x="71" y="58"/>
                  </a:cubicBezTo>
                  <a:cubicBezTo>
                    <a:pt x="76" y="50"/>
                    <a:pt x="82" y="35"/>
                    <a:pt x="75" y="22"/>
                  </a:cubicBezTo>
                  <a:cubicBezTo>
                    <a:pt x="63" y="0"/>
                    <a:pt x="63" y="0"/>
                    <a:pt x="63" y="0"/>
                  </a:cubicBezTo>
                  <a:cubicBezTo>
                    <a:pt x="88" y="0"/>
                    <a:pt x="88" y="0"/>
                    <a:pt x="88" y="0"/>
                  </a:cubicBezTo>
                  <a:cubicBezTo>
                    <a:pt x="101" y="0"/>
                    <a:pt x="114" y="5"/>
                    <a:pt x="124" y="15"/>
                  </a:cubicBezTo>
                  <a:cubicBezTo>
                    <a:pt x="147" y="40"/>
                    <a:pt x="148" y="83"/>
                    <a:pt x="148" y="95"/>
                  </a:cubicBezTo>
                  <a:cubicBezTo>
                    <a:pt x="146" y="136"/>
                    <a:pt x="115" y="167"/>
                    <a:pt x="75" y="167"/>
                  </a:cubicBezTo>
                  <a:close/>
                  <a:moveTo>
                    <a:pt x="40" y="119"/>
                  </a:moveTo>
                  <a:cubicBezTo>
                    <a:pt x="48" y="130"/>
                    <a:pt x="61" y="138"/>
                    <a:pt x="75" y="138"/>
                  </a:cubicBezTo>
                  <a:cubicBezTo>
                    <a:pt x="99" y="138"/>
                    <a:pt x="117" y="119"/>
                    <a:pt x="118" y="95"/>
                  </a:cubicBezTo>
                  <a:cubicBezTo>
                    <a:pt x="119" y="74"/>
                    <a:pt x="114" y="54"/>
                    <a:pt x="107" y="42"/>
                  </a:cubicBezTo>
                  <a:cubicBezTo>
                    <a:pt x="106" y="52"/>
                    <a:pt x="102" y="63"/>
                    <a:pt x="97" y="73"/>
                  </a:cubicBezTo>
                  <a:cubicBezTo>
                    <a:pt x="83" y="95"/>
                    <a:pt x="61" y="113"/>
                    <a:pt x="40"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5"/>
            <p:cNvSpPr>
              <a:spLocks noEditPoints="1"/>
            </p:cNvSpPr>
            <p:nvPr/>
          </p:nvSpPr>
          <p:spPr bwMode="auto">
            <a:xfrm>
              <a:off x="-196" y="1366"/>
              <a:ext cx="834" cy="834"/>
            </a:xfrm>
            <a:custGeom>
              <a:avLst/>
              <a:gdLst>
                <a:gd name="T0" fmla="*/ 401 w 802"/>
                <a:gd name="T1" fmla="*/ 802 h 802"/>
                <a:gd name="T2" fmla="*/ 0 w 802"/>
                <a:gd name="T3" fmla="*/ 401 h 802"/>
                <a:gd name="T4" fmla="*/ 401 w 802"/>
                <a:gd name="T5" fmla="*/ 0 h 802"/>
                <a:gd name="T6" fmla="*/ 802 w 802"/>
                <a:gd name="T7" fmla="*/ 401 h 802"/>
                <a:gd name="T8" fmla="*/ 401 w 802"/>
                <a:gd name="T9" fmla="*/ 802 h 802"/>
                <a:gd name="T10" fmla="*/ 401 w 802"/>
                <a:gd name="T11" fmla="*/ 29 h 802"/>
                <a:gd name="T12" fmla="*/ 29 w 802"/>
                <a:gd name="T13" fmla="*/ 401 h 802"/>
                <a:gd name="T14" fmla="*/ 401 w 802"/>
                <a:gd name="T15" fmla="*/ 772 h 802"/>
                <a:gd name="T16" fmla="*/ 772 w 802"/>
                <a:gd name="T17" fmla="*/ 401 h 802"/>
                <a:gd name="T18" fmla="*/ 401 w 802"/>
                <a:gd name="T19" fmla="*/ 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2" h="802">
                  <a:moveTo>
                    <a:pt x="401" y="802"/>
                  </a:moveTo>
                  <a:cubicBezTo>
                    <a:pt x="180" y="802"/>
                    <a:pt x="0" y="622"/>
                    <a:pt x="0" y="401"/>
                  </a:cubicBezTo>
                  <a:cubicBezTo>
                    <a:pt x="0" y="180"/>
                    <a:pt x="180" y="0"/>
                    <a:pt x="401" y="0"/>
                  </a:cubicBezTo>
                  <a:cubicBezTo>
                    <a:pt x="622" y="0"/>
                    <a:pt x="802" y="180"/>
                    <a:pt x="802" y="401"/>
                  </a:cubicBezTo>
                  <a:cubicBezTo>
                    <a:pt x="802" y="622"/>
                    <a:pt x="622" y="802"/>
                    <a:pt x="401" y="802"/>
                  </a:cubicBezTo>
                  <a:close/>
                  <a:moveTo>
                    <a:pt x="401" y="29"/>
                  </a:moveTo>
                  <a:cubicBezTo>
                    <a:pt x="196" y="29"/>
                    <a:pt x="29" y="196"/>
                    <a:pt x="29" y="401"/>
                  </a:cubicBezTo>
                  <a:cubicBezTo>
                    <a:pt x="29" y="606"/>
                    <a:pt x="196" y="772"/>
                    <a:pt x="401" y="772"/>
                  </a:cubicBezTo>
                  <a:cubicBezTo>
                    <a:pt x="606" y="772"/>
                    <a:pt x="772" y="606"/>
                    <a:pt x="772" y="401"/>
                  </a:cubicBezTo>
                  <a:cubicBezTo>
                    <a:pt x="772" y="196"/>
                    <a:pt x="606" y="29"/>
                    <a:pt x="401"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p:cNvGrpSpPr/>
          <p:nvPr/>
        </p:nvGrpSpPr>
        <p:grpSpPr>
          <a:xfrm>
            <a:off x="0" y="3873500"/>
            <a:ext cx="2666778" cy="2049655"/>
            <a:chOff x="0" y="3873500"/>
            <a:chExt cx="2666778" cy="2049655"/>
          </a:xfrm>
        </p:grpSpPr>
        <p:sp>
          <p:nvSpPr>
            <p:cNvPr id="11"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2"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77982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descr="Diagonal Up Right:  BOLD"/>
          <p:cNvSpPr txBox="1"/>
          <p:nvPr/>
        </p:nvSpPr>
        <p:spPr>
          <a:xfrm>
            <a:off x="2301239" y="739955"/>
            <a:ext cx="6444846" cy="938719"/>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6000" b="1" spc="-150" dirty="0" smtClean="0">
                <a:solidFill>
                  <a:srgbClr val="AD488D"/>
                </a:solidFill>
                <a:latin typeface="Gotham Bold" pitchFamily="50" charset="0"/>
                <a:cs typeface="Gotham Bold" pitchFamily="50" charset="0"/>
              </a:rPr>
              <a:t>ACCOUNTABLE</a:t>
            </a:r>
            <a:endParaRPr lang="en-US" sz="3600" b="1" spc="-150" dirty="0" smtClean="0">
              <a:solidFill>
                <a:srgbClr val="AD488D"/>
              </a:solidFill>
              <a:latin typeface="Gotham Bold" pitchFamily="50" charset="0"/>
              <a:cs typeface="Gotham Bold" pitchFamily="50" charset="0"/>
            </a:endParaRPr>
          </a:p>
        </p:txBody>
      </p:sp>
      <p:sp>
        <p:nvSpPr>
          <p:cNvPr id="4" name="TextBox 3"/>
          <p:cNvSpPr txBox="1"/>
          <p:nvPr/>
        </p:nvSpPr>
        <p:spPr>
          <a:xfrm>
            <a:off x="2326343" y="1651888"/>
            <a:ext cx="6125507" cy="281410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800" dirty="0">
                <a:solidFill>
                  <a:schemeClr val="tx1">
                    <a:lumMod val="65000"/>
                    <a:lumOff val="35000"/>
                  </a:schemeClr>
                </a:solidFill>
                <a:latin typeface="Gotham Book" pitchFamily="50" charset="0"/>
                <a:cs typeface="Gotham Book" pitchFamily="50" charset="0"/>
              </a:rPr>
              <a:t>We are deeply invested in the success of our customers, the company, and each other. We take pride in what we do and hold ourselves to the highest standards. We follow through on our commitments and deliver. </a:t>
            </a:r>
          </a:p>
        </p:txBody>
      </p:sp>
      <p:grpSp>
        <p:nvGrpSpPr>
          <p:cNvPr id="10" name="Group 9"/>
          <p:cNvGrpSpPr/>
          <p:nvPr/>
        </p:nvGrpSpPr>
        <p:grpSpPr>
          <a:xfrm>
            <a:off x="0" y="3873500"/>
            <a:ext cx="2666778" cy="2049655"/>
            <a:chOff x="0" y="3873500"/>
            <a:chExt cx="2666778" cy="2049655"/>
          </a:xfrm>
        </p:grpSpPr>
        <p:sp>
          <p:nvSpPr>
            <p:cNvPr id="11"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2"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grpSp>
        <p:nvGrpSpPr>
          <p:cNvPr id="18" name="Group 17"/>
          <p:cNvGrpSpPr/>
          <p:nvPr/>
        </p:nvGrpSpPr>
        <p:grpSpPr>
          <a:xfrm>
            <a:off x="562348" y="375109"/>
            <a:ext cx="1406525" cy="1406525"/>
            <a:chOff x="4905375" y="2205038"/>
            <a:chExt cx="1733550" cy="1733550"/>
          </a:xfrm>
        </p:grpSpPr>
        <p:sp>
          <p:nvSpPr>
            <p:cNvPr id="19" name="Freeform 1"/>
            <p:cNvSpPr>
              <a:spLocks noChangeArrowheads="1"/>
            </p:cNvSpPr>
            <p:nvPr/>
          </p:nvSpPr>
          <p:spPr bwMode="auto">
            <a:xfrm>
              <a:off x="5413375" y="2803525"/>
              <a:ext cx="658813" cy="777875"/>
            </a:xfrm>
            <a:custGeom>
              <a:avLst/>
              <a:gdLst>
                <a:gd name="T0" fmla="*/ 1827 w 1828"/>
                <a:gd name="T1" fmla="*/ 0 h 2160"/>
                <a:gd name="T2" fmla="*/ 0 w 1828"/>
                <a:gd name="T3" fmla="*/ 0 h 2160"/>
                <a:gd name="T4" fmla="*/ 581 w 1828"/>
                <a:gd name="T5" fmla="*/ 1246 h 2160"/>
                <a:gd name="T6" fmla="*/ 581 w 1828"/>
                <a:gd name="T7" fmla="*/ 2159 h 2160"/>
                <a:gd name="T8" fmla="*/ 1246 w 1828"/>
                <a:gd name="T9" fmla="*/ 2159 h 2160"/>
                <a:gd name="T10" fmla="*/ 1246 w 1828"/>
                <a:gd name="T11" fmla="*/ 1246 h 2160"/>
                <a:gd name="T12" fmla="*/ 1827 w 1828"/>
                <a:gd name="T13" fmla="*/ 0 h 2160"/>
              </a:gdLst>
              <a:ahLst/>
              <a:cxnLst>
                <a:cxn ang="0">
                  <a:pos x="T0" y="T1"/>
                </a:cxn>
                <a:cxn ang="0">
                  <a:pos x="T2" y="T3"/>
                </a:cxn>
                <a:cxn ang="0">
                  <a:pos x="T4" y="T5"/>
                </a:cxn>
                <a:cxn ang="0">
                  <a:pos x="T6" y="T7"/>
                </a:cxn>
                <a:cxn ang="0">
                  <a:pos x="T8" y="T9"/>
                </a:cxn>
                <a:cxn ang="0">
                  <a:pos x="T10" y="T11"/>
                </a:cxn>
                <a:cxn ang="0">
                  <a:pos x="T12" y="T13"/>
                </a:cxn>
              </a:cxnLst>
              <a:rect l="0" t="0" r="r" b="b"/>
              <a:pathLst>
                <a:path w="1828" h="2160">
                  <a:moveTo>
                    <a:pt x="1827" y="0"/>
                  </a:moveTo>
                  <a:lnTo>
                    <a:pt x="0" y="0"/>
                  </a:lnTo>
                  <a:cubicBezTo>
                    <a:pt x="0" y="436"/>
                    <a:pt x="18" y="1044"/>
                    <a:pt x="581" y="1246"/>
                  </a:cubicBezTo>
                  <a:lnTo>
                    <a:pt x="581" y="2159"/>
                  </a:lnTo>
                  <a:lnTo>
                    <a:pt x="1246" y="2159"/>
                  </a:lnTo>
                  <a:lnTo>
                    <a:pt x="1246" y="1246"/>
                  </a:lnTo>
                  <a:cubicBezTo>
                    <a:pt x="1809" y="1044"/>
                    <a:pt x="1827" y="436"/>
                    <a:pt x="1827" y="0"/>
                  </a:cubicBezTo>
                </a:path>
              </a:pathLst>
            </a:custGeom>
            <a:noFill/>
            <a:ln w="25400" cap="rnd">
              <a:solidFill>
                <a:srgbClr val="AD488D"/>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0" name="Freeform 2"/>
            <p:cNvSpPr>
              <a:spLocks noChangeArrowheads="1"/>
            </p:cNvSpPr>
            <p:nvPr/>
          </p:nvSpPr>
          <p:spPr bwMode="auto">
            <a:xfrm>
              <a:off x="5503863" y="2205038"/>
              <a:ext cx="479425" cy="479425"/>
            </a:xfrm>
            <a:custGeom>
              <a:avLst/>
              <a:gdLst>
                <a:gd name="T0" fmla="*/ 1329 w 1330"/>
                <a:gd name="T1" fmla="*/ 664 h 1330"/>
                <a:gd name="T2" fmla="*/ 1240 w 1330"/>
                <a:gd name="T3" fmla="*/ 997 h 1330"/>
                <a:gd name="T4" fmla="*/ 997 w 1330"/>
                <a:gd name="T5" fmla="*/ 1240 h 1330"/>
                <a:gd name="T6" fmla="*/ 665 w 1330"/>
                <a:gd name="T7" fmla="*/ 1329 h 1330"/>
                <a:gd name="T8" fmla="*/ 332 w 1330"/>
                <a:gd name="T9" fmla="*/ 1240 h 1330"/>
                <a:gd name="T10" fmla="*/ 89 w 1330"/>
                <a:gd name="T11" fmla="*/ 997 h 1330"/>
                <a:gd name="T12" fmla="*/ 0 w 1330"/>
                <a:gd name="T13" fmla="*/ 664 h 1330"/>
                <a:gd name="T14" fmla="*/ 89 w 1330"/>
                <a:gd name="T15" fmla="*/ 332 h 1330"/>
                <a:gd name="T16" fmla="*/ 332 w 1330"/>
                <a:gd name="T17" fmla="*/ 89 h 1330"/>
                <a:gd name="T18" fmla="*/ 665 w 1330"/>
                <a:gd name="T19" fmla="*/ 0 h 1330"/>
                <a:gd name="T20" fmla="*/ 997 w 1330"/>
                <a:gd name="T21" fmla="*/ 89 h 1330"/>
                <a:gd name="T22" fmla="*/ 1240 w 1330"/>
                <a:gd name="T23" fmla="*/ 332 h 1330"/>
                <a:gd name="T24" fmla="*/ 1329 w 1330"/>
                <a:gd name="T25" fmla="*/ 66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0" h="1330">
                  <a:moveTo>
                    <a:pt x="1329" y="664"/>
                  </a:moveTo>
                  <a:cubicBezTo>
                    <a:pt x="1329" y="787"/>
                    <a:pt x="1301" y="891"/>
                    <a:pt x="1240" y="997"/>
                  </a:cubicBezTo>
                  <a:cubicBezTo>
                    <a:pt x="1179" y="1103"/>
                    <a:pt x="1103" y="1179"/>
                    <a:pt x="997" y="1240"/>
                  </a:cubicBezTo>
                  <a:cubicBezTo>
                    <a:pt x="891" y="1301"/>
                    <a:pt x="788" y="1329"/>
                    <a:pt x="665" y="1329"/>
                  </a:cubicBezTo>
                  <a:cubicBezTo>
                    <a:pt x="543" y="1329"/>
                    <a:pt x="438" y="1301"/>
                    <a:pt x="332" y="1240"/>
                  </a:cubicBezTo>
                  <a:cubicBezTo>
                    <a:pt x="226" y="1179"/>
                    <a:pt x="150" y="1103"/>
                    <a:pt x="89" y="997"/>
                  </a:cubicBezTo>
                  <a:cubicBezTo>
                    <a:pt x="28" y="891"/>
                    <a:pt x="0" y="786"/>
                    <a:pt x="0" y="664"/>
                  </a:cubicBezTo>
                  <a:cubicBezTo>
                    <a:pt x="0" y="541"/>
                    <a:pt x="28" y="438"/>
                    <a:pt x="89" y="332"/>
                  </a:cubicBezTo>
                  <a:cubicBezTo>
                    <a:pt x="150" y="226"/>
                    <a:pt x="226" y="150"/>
                    <a:pt x="332" y="89"/>
                  </a:cubicBezTo>
                  <a:cubicBezTo>
                    <a:pt x="438" y="28"/>
                    <a:pt x="542" y="0"/>
                    <a:pt x="665" y="0"/>
                  </a:cubicBezTo>
                  <a:cubicBezTo>
                    <a:pt x="787" y="0"/>
                    <a:pt x="891" y="28"/>
                    <a:pt x="997" y="89"/>
                  </a:cubicBezTo>
                  <a:cubicBezTo>
                    <a:pt x="1103" y="150"/>
                    <a:pt x="1179" y="226"/>
                    <a:pt x="1240" y="332"/>
                  </a:cubicBezTo>
                  <a:cubicBezTo>
                    <a:pt x="1301" y="438"/>
                    <a:pt x="1329" y="542"/>
                    <a:pt x="1329" y="664"/>
                  </a:cubicBezTo>
                </a:path>
              </a:pathLst>
            </a:custGeom>
            <a:noFill/>
            <a:ln w="25400" cap="rnd">
              <a:solidFill>
                <a:srgbClr val="AD488D"/>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21" name="Freeform 3"/>
            <p:cNvSpPr>
              <a:spLocks noChangeArrowheads="1"/>
            </p:cNvSpPr>
            <p:nvPr/>
          </p:nvSpPr>
          <p:spPr bwMode="auto">
            <a:xfrm>
              <a:off x="4905375" y="3355975"/>
              <a:ext cx="1733550" cy="582613"/>
            </a:xfrm>
            <a:custGeom>
              <a:avLst/>
              <a:gdLst>
                <a:gd name="T0" fmla="*/ 3158 w 4817"/>
                <a:gd name="T1" fmla="*/ 0 h 1620"/>
                <a:gd name="T2" fmla="*/ 4816 w 4817"/>
                <a:gd name="T3" fmla="*/ 790 h 1620"/>
                <a:gd name="T4" fmla="*/ 2408 w 4817"/>
                <a:gd name="T5" fmla="*/ 1619 h 1620"/>
                <a:gd name="T6" fmla="*/ 0 w 4817"/>
                <a:gd name="T7" fmla="*/ 790 h 1620"/>
                <a:gd name="T8" fmla="*/ 1657 w 4817"/>
                <a:gd name="T9" fmla="*/ 0 h 1620"/>
              </a:gdLst>
              <a:ahLst/>
              <a:cxnLst>
                <a:cxn ang="0">
                  <a:pos x="T0" y="T1"/>
                </a:cxn>
                <a:cxn ang="0">
                  <a:pos x="T2" y="T3"/>
                </a:cxn>
                <a:cxn ang="0">
                  <a:pos x="T4" y="T5"/>
                </a:cxn>
                <a:cxn ang="0">
                  <a:pos x="T6" y="T7"/>
                </a:cxn>
                <a:cxn ang="0">
                  <a:pos x="T8" y="T9"/>
                </a:cxn>
              </a:cxnLst>
              <a:rect l="0" t="0" r="r" b="b"/>
              <a:pathLst>
                <a:path w="4817" h="1620">
                  <a:moveTo>
                    <a:pt x="3158" y="0"/>
                  </a:moveTo>
                  <a:cubicBezTo>
                    <a:pt x="4121" y="109"/>
                    <a:pt x="4816" y="421"/>
                    <a:pt x="4816" y="790"/>
                  </a:cubicBezTo>
                  <a:cubicBezTo>
                    <a:pt x="4816" y="1247"/>
                    <a:pt x="3738" y="1619"/>
                    <a:pt x="2408" y="1619"/>
                  </a:cubicBezTo>
                  <a:cubicBezTo>
                    <a:pt x="1077" y="1619"/>
                    <a:pt x="0" y="1247"/>
                    <a:pt x="0" y="790"/>
                  </a:cubicBezTo>
                  <a:cubicBezTo>
                    <a:pt x="0" y="421"/>
                    <a:pt x="694" y="109"/>
                    <a:pt x="1657" y="0"/>
                  </a:cubicBezTo>
                </a:path>
              </a:pathLst>
            </a:custGeom>
            <a:noFill/>
            <a:ln w="25400" cap="rnd">
              <a:solidFill>
                <a:srgbClr val="AD488D"/>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22" name="Freeform 4"/>
            <p:cNvSpPr>
              <a:spLocks noChangeArrowheads="1"/>
            </p:cNvSpPr>
            <p:nvPr/>
          </p:nvSpPr>
          <p:spPr bwMode="auto">
            <a:xfrm>
              <a:off x="5233988" y="3481388"/>
              <a:ext cx="1077912" cy="279400"/>
            </a:xfrm>
            <a:custGeom>
              <a:avLst/>
              <a:gdLst>
                <a:gd name="T0" fmla="*/ 2249 w 2992"/>
                <a:gd name="T1" fmla="*/ 1 h 776"/>
                <a:gd name="T2" fmla="*/ 2991 w 2992"/>
                <a:gd name="T3" fmla="*/ 360 h 776"/>
                <a:gd name="T4" fmla="*/ 1496 w 2992"/>
                <a:gd name="T5" fmla="*/ 775 h 776"/>
                <a:gd name="T6" fmla="*/ 0 w 2992"/>
                <a:gd name="T7" fmla="*/ 360 h 776"/>
                <a:gd name="T8" fmla="*/ 748 w 2992"/>
                <a:gd name="T9" fmla="*/ 0 h 776"/>
              </a:gdLst>
              <a:ahLst/>
              <a:cxnLst>
                <a:cxn ang="0">
                  <a:pos x="T0" y="T1"/>
                </a:cxn>
                <a:cxn ang="0">
                  <a:pos x="T2" y="T3"/>
                </a:cxn>
                <a:cxn ang="0">
                  <a:pos x="T4" y="T5"/>
                </a:cxn>
                <a:cxn ang="0">
                  <a:pos x="T6" y="T7"/>
                </a:cxn>
                <a:cxn ang="0">
                  <a:pos x="T8" y="T9"/>
                </a:cxn>
              </a:cxnLst>
              <a:rect l="0" t="0" r="r" b="b"/>
              <a:pathLst>
                <a:path w="2992" h="776">
                  <a:moveTo>
                    <a:pt x="2249" y="1"/>
                  </a:moveTo>
                  <a:cubicBezTo>
                    <a:pt x="2692" y="73"/>
                    <a:pt x="2991" y="206"/>
                    <a:pt x="2991" y="360"/>
                  </a:cubicBezTo>
                  <a:cubicBezTo>
                    <a:pt x="2991" y="589"/>
                    <a:pt x="2321" y="775"/>
                    <a:pt x="1496" y="775"/>
                  </a:cubicBezTo>
                  <a:cubicBezTo>
                    <a:pt x="670" y="775"/>
                    <a:pt x="0" y="589"/>
                    <a:pt x="0" y="360"/>
                  </a:cubicBezTo>
                  <a:cubicBezTo>
                    <a:pt x="0" y="206"/>
                    <a:pt x="301" y="72"/>
                    <a:pt x="748" y="0"/>
                  </a:cubicBezTo>
                </a:path>
              </a:pathLst>
            </a:custGeom>
            <a:noFill/>
            <a:ln w="25400" cap="rnd">
              <a:solidFill>
                <a:srgbClr val="AD488D"/>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spTree>
    <p:extLst>
      <p:ext uri="{BB962C8B-B14F-4D97-AF65-F5344CB8AC3E}">
        <p14:creationId xmlns:p14="http://schemas.microsoft.com/office/powerpoint/2010/main" val="2162591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descr="Diagonal Up Right:  BOLD"/>
          <p:cNvSpPr txBox="1"/>
          <p:nvPr/>
        </p:nvSpPr>
        <p:spPr>
          <a:xfrm>
            <a:off x="2301239" y="547079"/>
            <a:ext cx="5855789" cy="938719"/>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6000" b="1" spc="-150" dirty="0" smtClean="0">
                <a:solidFill>
                  <a:srgbClr val="AD488D"/>
                </a:solidFill>
                <a:latin typeface="Gotham Bold" pitchFamily="50" charset="0"/>
                <a:cs typeface="Gotham Bold" pitchFamily="50" charset="0"/>
              </a:rPr>
              <a:t>AUTHENTIC</a:t>
            </a:r>
          </a:p>
        </p:txBody>
      </p:sp>
      <p:sp>
        <p:nvSpPr>
          <p:cNvPr id="4" name="TextBox 3"/>
          <p:cNvSpPr txBox="1"/>
          <p:nvPr/>
        </p:nvSpPr>
        <p:spPr>
          <a:xfrm>
            <a:off x="2326343" y="1459012"/>
            <a:ext cx="6467974" cy="3201902"/>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800" dirty="0">
                <a:solidFill>
                  <a:schemeClr val="tx1">
                    <a:lumMod val="65000"/>
                    <a:lumOff val="35000"/>
                  </a:schemeClr>
                </a:solidFill>
                <a:latin typeface="Gotham Book" pitchFamily="50" charset="0"/>
                <a:cs typeface="Gotham Book" pitchFamily="50" charset="0"/>
              </a:rPr>
              <a:t>We can be ourselves at work. </a:t>
            </a:r>
            <a:r>
              <a:rPr lang="en-US" sz="2800" dirty="0" smtClean="0">
                <a:solidFill>
                  <a:schemeClr val="tx1">
                    <a:lumMod val="65000"/>
                    <a:lumOff val="35000"/>
                  </a:schemeClr>
                </a:solidFill>
                <a:latin typeface="Gotham Book" pitchFamily="50" charset="0"/>
                <a:cs typeface="Gotham Book" pitchFamily="50" charset="0"/>
              </a:rPr>
              <a:t>We </a:t>
            </a:r>
            <a:r>
              <a:rPr lang="en-US" sz="2800" dirty="0">
                <a:solidFill>
                  <a:schemeClr val="tx1">
                    <a:lumMod val="65000"/>
                    <a:lumOff val="35000"/>
                  </a:schemeClr>
                </a:solidFill>
                <a:latin typeface="Gotham Book" pitchFamily="50" charset="0"/>
                <a:cs typeface="Gotham Book" pitchFamily="50" charset="0"/>
              </a:rPr>
              <a:t>are self-aware, honest and genuine in how we show up to work and collaborate with each other. </a:t>
            </a:r>
            <a:r>
              <a:rPr lang="en-US" sz="2800" dirty="0" smtClean="0">
                <a:solidFill>
                  <a:schemeClr val="tx1">
                    <a:lumMod val="65000"/>
                    <a:lumOff val="35000"/>
                  </a:schemeClr>
                </a:solidFill>
                <a:latin typeface="Gotham Book" pitchFamily="50" charset="0"/>
                <a:cs typeface="Gotham Book" pitchFamily="50" charset="0"/>
              </a:rPr>
              <a:t>We </a:t>
            </a:r>
            <a:r>
              <a:rPr lang="en-US" sz="2800" dirty="0">
                <a:solidFill>
                  <a:schemeClr val="tx1">
                    <a:lumMod val="65000"/>
                    <a:lumOff val="35000"/>
                  </a:schemeClr>
                </a:solidFill>
                <a:latin typeface="Gotham Book" pitchFamily="50" charset="0"/>
                <a:cs typeface="Gotham Book" pitchFamily="50" charset="0"/>
              </a:rPr>
              <a:t>are teams of unique individuals, where valuing disparate input means the whole really is greater than the sum of its parts. </a:t>
            </a:r>
          </a:p>
        </p:txBody>
      </p:sp>
      <p:grpSp>
        <p:nvGrpSpPr>
          <p:cNvPr id="5" name="Group 4"/>
          <p:cNvGrpSpPr/>
          <p:nvPr/>
        </p:nvGrpSpPr>
        <p:grpSpPr>
          <a:xfrm>
            <a:off x="683944" y="395402"/>
            <a:ext cx="1371729" cy="1370224"/>
            <a:chOff x="590514" y="1965960"/>
            <a:chExt cx="1479231" cy="1477608"/>
          </a:xfrm>
        </p:grpSpPr>
        <p:sp>
          <p:nvSpPr>
            <p:cNvPr id="6" name="Freeform 5"/>
            <p:cNvSpPr>
              <a:spLocks/>
            </p:cNvSpPr>
            <p:nvPr/>
          </p:nvSpPr>
          <p:spPr bwMode="auto">
            <a:xfrm>
              <a:off x="590514" y="1965960"/>
              <a:ext cx="1479231" cy="1477608"/>
            </a:xfrm>
            <a:custGeom>
              <a:avLst/>
              <a:gdLst>
                <a:gd name="T0" fmla="*/ 823 w 911"/>
                <a:gd name="T1" fmla="*/ 528 h 910"/>
                <a:gd name="T2" fmla="*/ 911 w 911"/>
                <a:gd name="T3" fmla="*/ 455 h 910"/>
                <a:gd name="T4" fmla="*/ 823 w 911"/>
                <a:gd name="T5" fmla="*/ 382 h 910"/>
                <a:gd name="T6" fmla="*/ 876 w 911"/>
                <a:gd name="T7" fmla="*/ 281 h 910"/>
                <a:gd name="T8" fmla="*/ 767 w 911"/>
                <a:gd name="T9" fmla="*/ 247 h 910"/>
                <a:gd name="T10" fmla="*/ 777 w 911"/>
                <a:gd name="T11" fmla="*/ 133 h 910"/>
                <a:gd name="T12" fmla="*/ 664 w 911"/>
                <a:gd name="T13" fmla="*/ 143 h 910"/>
                <a:gd name="T14" fmla="*/ 630 w 911"/>
                <a:gd name="T15" fmla="*/ 34 h 910"/>
                <a:gd name="T16" fmla="*/ 529 w 911"/>
                <a:gd name="T17" fmla="*/ 87 h 910"/>
                <a:gd name="T18" fmla="*/ 455 w 911"/>
                <a:gd name="T19" fmla="*/ 0 h 910"/>
                <a:gd name="T20" fmla="*/ 382 w 911"/>
                <a:gd name="T21" fmla="*/ 87 h 910"/>
                <a:gd name="T22" fmla="*/ 281 w 911"/>
                <a:gd name="T23" fmla="*/ 34 h 910"/>
                <a:gd name="T24" fmla="*/ 247 w 911"/>
                <a:gd name="T25" fmla="*/ 143 h 910"/>
                <a:gd name="T26" fmla="*/ 133 w 911"/>
                <a:gd name="T27" fmla="*/ 133 h 910"/>
                <a:gd name="T28" fmla="*/ 144 w 911"/>
                <a:gd name="T29" fmla="*/ 247 h 910"/>
                <a:gd name="T30" fmla="*/ 35 w 911"/>
                <a:gd name="T31" fmla="*/ 281 h 910"/>
                <a:gd name="T32" fmla="*/ 88 w 911"/>
                <a:gd name="T33" fmla="*/ 382 h 910"/>
                <a:gd name="T34" fmla="*/ 0 w 911"/>
                <a:gd name="T35" fmla="*/ 455 h 910"/>
                <a:gd name="T36" fmla="*/ 88 w 911"/>
                <a:gd name="T37" fmla="*/ 528 h 910"/>
                <a:gd name="T38" fmla="*/ 35 w 911"/>
                <a:gd name="T39" fmla="*/ 629 h 910"/>
                <a:gd name="T40" fmla="*/ 144 w 911"/>
                <a:gd name="T41" fmla="*/ 663 h 910"/>
                <a:gd name="T42" fmla="*/ 133 w 911"/>
                <a:gd name="T43" fmla="*/ 777 h 910"/>
                <a:gd name="T44" fmla="*/ 247 w 911"/>
                <a:gd name="T45" fmla="*/ 766 h 910"/>
                <a:gd name="T46" fmla="*/ 281 w 911"/>
                <a:gd name="T47" fmla="*/ 875 h 910"/>
                <a:gd name="T48" fmla="*/ 382 w 911"/>
                <a:gd name="T49" fmla="*/ 822 h 910"/>
                <a:gd name="T50" fmla="*/ 455 w 911"/>
                <a:gd name="T51" fmla="*/ 910 h 910"/>
                <a:gd name="T52" fmla="*/ 529 w 911"/>
                <a:gd name="T53" fmla="*/ 822 h 910"/>
                <a:gd name="T54" fmla="*/ 630 w 911"/>
                <a:gd name="T55" fmla="*/ 875 h 910"/>
                <a:gd name="T56" fmla="*/ 664 w 911"/>
                <a:gd name="T57" fmla="*/ 766 h 910"/>
                <a:gd name="T58" fmla="*/ 777 w 911"/>
                <a:gd name="T59" fmla="*/ 777 h 910"/>
                <a:gd name="T60" fmla="*/ 767 w 911"/>
                <a:gd name="T61" fmla="*/ 663 h 910"/>
                <a:gd name="T62" fmla="*/ 876 w 911"/>
                <a:gd name="T63" fmla="*/ 629 h 910"/>
                <a:gd name="T64" fmla="*/ 823 w 911"/>
                <a:gd name="T65" fmla="*/ 528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11" h="910">
                  <a:moveTo>
                    <a:pt x="823" y="528"/>
                  </a:moveTo>
                  <a:lnTo>
                    <a:pt x="911" y="455"/>
                  </a:lnTo>
                  <a:lnTo>
                    <a:pt x="823" y="382"/>
                  </a:lnTo>
                  <a:lnTo>
                    <a:pt x="876" y="281"/>
                  </a:lnTo>
                  <a:lnTo>
                    <a:pt x="767" y="247"/>
                  </a:lnTo>
                  <a:lnTo>
                    <a:pt x="777" y="133"/>
                  </a:lnTo>
                  <a:lnTo>
                    <a:pt x="664" y="143"/>
                  </a:lnTo>
                  <a:lnTo>
                    <a:pt x="630" y="34"/>
                  </a:lnTo>
                  <a:lnTo>
                    <a:pt x="529" y="87"/>
                  </a:lnTo>
                  <a:lnTo>
                    <a:pt x="455" y="0"/>
                  </a:lnTo>
                  <a:lnTo>
                    <a:pt x="382" y="87"/>
                  </a:lnTo>
                  <a:lnTo>
                    <a:pt x="281" y="34"/>
                  </a:lnTo>
                  <a:lnTo>
                    <a:pt x="247" y="143"/>
                  </a:lnTo>
                  <a:lnTo>
                    <a:pt x="133" y="133"/>
                  </a:lnTo>
                  <a:lnTo>
                    <a:pt x="144" y="247"/>
                  </a:lnTo>
                  <a:lnTo>
                    <a:pt x="35" y="281"/>
                  </a:lnTo>
                  <a:lnTo>
                    <a:pt x="88" y="382"/>
                  </a:lnTo>
                  <a:lnTo>
                    <a:pt x="0" y="455"/>
                  </a:lnTo>
                  <a:lnTo>
                    <a:pt x="88" y="528"/>
                  </a:lnTo>
                  <a:lnTo>
                    <a:pt x="35" y="629"/>
                  </a:lnTo>
                  <a:lnTo>
                    <a:pt x="144" y="663"/>
                  </a:lnTo>
                  <a:lnTo>
                    <a:pt x="133" y="777"/>
                  </a:lnTo>
                  <a:lnTo>
                    <a:pt x="247" y="766"/>
                  </a:lnTo>
                  <a:lnTo>
                    <a:pt x="281" y="875"/>
                  </a:lnTo>
                  <a:lnTo>
                    <a:pt x="382" y="822"/>
                  </a:lnTo>
                  <a:lnTo>
                    <a:pt x="455" y="910"/>
                  </a:lnTo>
                  <a:lnTo>
                    <a:pt x="529" y="822"/>
                  </a:lnTo>
                  <a:lnTo>
                    <a:pt x="630" y="875"/>
                  </a:lnTo>
                  <a:lnTo>
                    <a:pt x="664" y="766"/>
                  </a:lnTo>
                  <a:lnTo>
                    <a:pt x="777" y="777"/>
                  </a:lnTo>
                  <a:lnTo>
                    <a:pt x="767" y="663"/>
                  </a:lnTo>
                  <a:lnTo>
                    <a:pt x="876" y="629"/>
                  </a:lnTo>
                  <a:lnTo>
                    <a:pt x="823" y="528"/>
                  </a:lnTo>
                  <a:close/>
                </a:path>
              </a:pathLst>
            </a:custGeom>
            <a:noFill/>
            <a:ln w="25400" cap="flat">
              <a:solidFill>
                <a:srgbClr val="AD488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7" name="Group 6"/>
            <p:cNvGrpSpPr>
              <a:grpSpLocks noChangeAspect="1"/>
            </p:cNvGrpSpPr>
            <p:nvPr/>
          </p:nvGrpSpPr>
          <p:grpSpPr bwMode="auto">
            <a:xfrm>
              <a:off x="907415" y="2219324"/>
              <a:ext cx="882650" cy="809624"/>
              <a:chOff x="-1094" y="1162"/>
              <a:chExt cx="556" cy="510"/>
            </a:xfrm>
          </p:grpSpPr>
          <p:sp>
            <p:nvSpPr>
              <p:cNvPr id="8" name="Freeform 14"/>
              <p:cNvSpPr>
                <a:spLocks/>
              </p:cNvSpPr>
              <p:nvPr/>
            </p:nvSpPr>
            <p:spPr bwMode="auto">
              <a:xfrm>
                <a:off x="-979" y="1162"/>
                <a:ext cx="441" cy="491"/>
              </a:xfrm>
              <a:custGeom>
                <a:avLst/>
                <a:gdLst>
                  <a:gd name="T0" fmla="*/ 148 w 184"/>
                  <a:gd name="T1" fmla="*/ 153 h 205"/>
                  <a:gd name="T2" fmla="*/ 148 w 184"/>
                  <a:gd name="T3" fmla="*/ 153 h 205"/>
                  <a:gd name="T4" fmla="*/ 164 w 184"/>
                  <a:gd name="T5" fmla="*/ 169 h 205"/>
                  <a:gd name="T6" fmla="*/ 148 w 184"/>
                  <a:gd name="T7" fmla="*/ 181 h 205"/>
                  <a:gd name="T8" fmla="*/ 136 w 184"/>
                  <a:gd name="T9" fmla="*/ 181 h 205"/>
                  <a:gd name="T10" fmla="*/ 152 w 184"/>
                  <a:gd name="T11" fmla="*/ 193 h 205"/>
                  <a:gd name="T12" fmla="*/ 140 w 184"/>
                  <a:gd name="T13" fmla="*/ 205 h 205"/>
                  <a:gd name="T14" fmla="*/ 72 w 184"/>
                  <a:gd name="T15" fmla="*/ 205 h 205"/>
                  <a:gd name="T16" fmla="*/ 0 w 184"/>
                  <a:gd name="T17" fmla="*/ 193 h 205"/>
                  <a:gd name="T18" fmla="*/ 0 w 184"/>
                  <a:gd name="T19" fmla="*/ 109 h 205"/>
                  <a:gd name="T20" fmla="*/ 68 w 184"/>
                  <a:gd name="T21" fmla="*/ 22 h 205"/>
                  <a:gd name="T22" fmla="*/ 98 w 184"/>
                  <a:gd name="T23" fmla="*/ 30 h 205"/>
                  <a:gd name="T24" fmla="*/ 88 w 184"/>
                  <a:gd name="T25" fmla="*/ 85 h 205"/>
                  <a:gd name="T26" fmla="*/ 168 w 184"/>
                  <a:gd name="T27" fmla="*/ 85 h 205"/>
                  <a:gd name="T28" fmla="*/ 184 w 184"/>
                  <a:gd name="T29" fmla="*/ 101 h 205"/>
                  <a:gd name="T30" fmla="*/ 168 w 184"/>
                  <a:gd name="T31" fmla="*/ 121 h 205"/>
                  <a:gd name="T32" fmla="*/ 155 w 184"/>
                  <a:gd name="T33" fmla="*/ 121 h 205"/>
                  <a:gd name="T34" fmla="*/ 176 w 184"/>
                  <a:gd name="T35" fmla="*/ 137 h 205"/>
                  <a:gd name="T36" fmla="*/ 160 w 184"/>
                  <a:gd name="T37" fmla="*/ 153 h 205"/>
                  <a:gd name="T38" fmla="*/ 148 w 184"/>
                  <a:gd name="T39" fmla="*/ 15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4" h="205">
                    <a:moveTo>
                      <a:pt x="148" y="153"/>
                    </a:moveTo>
                    <a:cubicBezTo>
                      <a:pt x="148" y="153"/>
                      <a:pt x="148" y="153"/>
                      <a:pt x="148" y="153"/>
                    </a:cubicBezTo>
                    <a:cubicBezTo>
                      <a:pt x="156" y="153"/>
                      <a:pt x="164" y="157"/>
                      <a:pt x="164" y="169"/>
                    </a:cubicBezTo>
                    <a:cubicBezTo>
                      <a:pt x="164" y="177"/>
                      <a:pt x="156" y="181"/>
                      <a:pt x="148" y="181"/>
                    </a:cubicBezTo>
                    <a:cubicBezTo>
                      <a:pt x="136" y="181"/>
                      <a:pt x="136" y="181"/>
                      <a:pt x="136" y="181"/>
                    </a:cubicBezTo>
                    <a:cubicBezTo>
                      <a:pt x="144" y="181"/>
                      <a:pt x="152" y="185"/>
                      <a:pt x="152" y="193"/>
                    </a:cubicBezTo>
                    <a:cubicBezTo>
                      <a:pt x="152" y="201"/>
                      <a:pt x="148" y="205"/>
                      <a:pt x="140" y="205"/>
                    </a:cubicBezTo>
                    <a:cubicBezTo>
                      <a:pt x="140" y="205"/>
                      <a:pt x="97" y="205"/>
                      <a:pt x="72" y="205"/>
                    </a:cubicBezTo>
                    <a:cubicBezTo>
                      <a:pt x="43" y="205"/>
                      <a:pt x="35" y="198"/>
                      <a:pt x="0" y="193"/>
                    </a:cubicBezTo>
                    <a:cubicBezTo>
                      <a:pt x="0" y="109"/>
                      <a:pt x="0" y="109"/>
                      <a:pt x="0" y="109"/>
                    </a:cubicBezTo>
                    <a:cubicBezTo>
                      <a:pt x="25" y="109"/>
                      <a:pt x="68" y="63"/>
                      <a:pt x="68" y="22"/>
                    </a:cubicBezTo>
                    <a:cubicBezTo>
                      <a:pt x="68" y="6"/>
                      <a:pt x="90" y="0"/>
                      <a:pt x="98" y="30"/>
                    </a:cubicBezTo>
                    <a:cubicBezTo>
                      <a:pt x="103" y="48"/>
                      <a:pt x="88" y="85"/>
                      <a:pt x="88" y="85"/>
                    </a:cubicBezTo>
                    <a:cubicBezTo>
                      <a:pt x="168" y="85"/>
                      <a:pt x="168" y="85"/>
                      <a:pt x="168" y="85"/>
                    </a:cubicBezTo>
                    <a:cubicBezTo>
                      <a:pt x="176" y="85"/>
                      <a:pt x="184" y="93"/>
                      <a:pt x="184" y="101"/>
                    </a:cubicBezTo>
                    <a:cubicBezTo>
                      <a:pt x="184" y="109"/>
                      <a:pt x="179" y="121"/>
                      <a:pt x="168" y="121"/>
                    </a:cubicBezTo>
                    <a:cubicBezTo>
                      <a:pt x="155" y="121"/>
                      <a:pt x="155" y="121"/>
                      <a:pt x="155" y="121"/>
                    </a:cubicBezTo>
                    <a:cubicBezTo>
                      <a:pt x="166" y="121"/>
                      <a:pt x="176" y="129"/>
                      <a:pt x="176" y="137"/>
                    </a:cubicBezTo>
                    <a:cubicBezTo>
                      <a:pt x="176" y="145"/>
                      <a:pt x="168" y="153"/>
                      <a:pt x="160" y="153"/>
                    </a:cubicBezTo>
                    <a:cubicBezTo>
                      <a:pt x="148" y="153"/>
                      <a:pt x="148" y="153"/>
                      <a:pt x="148" y="153"/>
                    </a:cubicBezTo>
                  </a:path>
                </a:pathLst>
              </a:custGeom>
              <a:noFill/>
              <a:ln w="25400" cap="flat">
                <a:solidFill>
                  <a:srgbClr val="AD488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Rectangle 15"/>
              <p:cNvSpPr>
                <a:spLocks noChangeArrowheads="1"/>
              </p:cNvSpPr>
              <p:nvPr/>
            </p:nvSpPr>
            <p:spPr bwMode="auto">
              <a:xfrm>
                <a:off x="-1094" y="1385"/>
                <a:ext cx="115" cy="287"/>
              </a:xfrm>
              <a:prstGeom prst="rect">
                <a:avLst/>
              </a:prstGeom>
              <a:noFill/>
              <a:ln w="25400" cap="flat">
                <a:solidFill>
                  <a:srgbClr val="AD488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Oval 16"/>
              <p:cNvSpPr>
                <a:spLocks noChangeArrowheads="1"/>
              </p:cNvSpPr>
              <p:nvPr/>
            </p:nvSpPr>
            <p:spPr bwMode="auto">
              <a:xfrm>
                <a:off x="-1034" y="1615"/>
                <a:ext cx="24" cy="24"/>
              </a:xfrm>
              <a:prstGeom prst="ellipse">
                <a:avLst/>
              </a:prstGeom>
              <a:noFill/>
              <a:ln w="25400" cap="flat">
                <a:solidFill>
                  <a:srgbClr val="AD488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1" name="Group 10"/>
          <p:cNvGrpSpPr/>
          <p:nvPr/>
        </p:nvGrpSpPr>
        <p:grpSpPr>
          <a:xfrm>
            <a:off x="0" y="3873500"/>
            <a:ext cx="2666778" cy="2049655"/>
            <a:chOff x="0" y="3873500"/>
            <a:chExt cx="2666778" cy="2049655"/>
          </a:xfrm>
        </p:grpSpPr>
        <p:sp>
          <p:nvSpPr>
            <p:cNvPr id="12"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3"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869731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0" y="3873500"/>
            <a:ext cx="2666778" cy="2049655"/>
            <a:chOff x="0" y="3873500"/>
            <a:chExt cx="2666778" cy="2049655"/>
          </a:xfrm>
        </p:grpSpPr>
        <p:sp>
          <p:nvSpPr>
            <p:cNvPr id="12"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3"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5" name="TextBox 14" descr="Diagonal Up Right:  BOLD"/>
          <p:cNvSpPr txBox="1"/>
          <p:nvPr/>
        </p:nvSpPr>
        <p:spPr>
          <a:xfrm>
            <a:off x="2301239" y="643517"/>
            <a:ext cx="5855789" cy="938719"/>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6000" b="1" spc="-150" dirty="0" smtClean="0">
                <a:solidFill>
                  <a:srgbClr val="AD488D"/>
                </a:solidFill>
                <a:latin typeface="Gotham Bold" pitchFamily="50" charset="0"/>
                <a:cs typeface="Gotham Bold" pitchFamily="50" charset="0"/>
              </a:rPr>
              <a:t>CONNECTED</a:t>
            </a:r>
          </a:p>
        </p:txBody>
      </p:sp>
      <p:sp>
        <p:nvSpPr>
          <p:cNvPr id="16" name="TextBox 15"/>
          <p:cNvSpPr txBox="1"/>
          <p:nvPr/>
        </p:nvSpPr>
        <p:spPr>
          <a:xfrm>
            <a:off x="2326343" y="1555450"/>
            <a:ext cx="6125507" cy="3201902"/>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800" dirty="0">
                <a:solidFill>
                  <a:schemeClr val="tx1">
                    <a:lumMod val="65000"/>
                    <a:lumOff val="35000"/>
                  </a:schemeClr>
                </a:solidFill>
                <a:latin typeface="Gotham Book" pitchFamily="50" charset="0"/>
                <a:cs typeface="Gotham Book" pitchFamily="50" charset="0"/>
              </a:rPr>
              <a:t>We value teamwork. </a:t>
            </a:r>
            <a:r>
              <a:rPr lang="en-US" sz="2800" dirty="0" smtClean="0">
                <a:solidFill>
                  <a:schemeClr val="tx1">
                    <a:lumMod val="65000"/>
                    <a:lumOff val="35000"/>
                  </a:schemeClr>
                </a:solidFill>
                <a:latin typeface="Gotham Book" pitchFamily="50" charset="0"/>
                <a:cs typeface="Gotham Book" pitchFamily="50" charset="0"/>
              </a:rPr>
              <a:t>We </a:t>
            </a:r>
            <a:r>
              <a:rPr lang="en-US" sz="2800" dirty="0">
                <a:solidFill>
                  <a:schemeClr val="tx1">
                    <a:lumMod val="65000"/>
                    <a:lumOff val="35000"/>
                  </a:schemeClr>
                </a:solidFill>
                <a:latin typeface="Gotham Book" pitchFamily="50" charset="0"/>
                <a:cs typeface="Gotham Book" pitchFamily="50" charset="0"/>
              </a:rPr>
              <a:t>accomplish more, have a greater impact, and have more fun as a team. </a:t>
            </a:r>
            <a:r>
              <a:rPr lang="en-US" sz="2800" dirty="0" smtClean="0">
                <a:solidFill>
                  <a:schemeClr val="tx1">
                    <a:lumMod val="65000"/>
                    <a:lumOff val="35000"/>
                  </a:schemeClr>
                </a:solidFill>
                <a:latin typeface="Gotham Book" pitchFamily="50" charset="0"/>
                <a:cs typeface="Gotham Book" pitchFamily="50" charset="0"/>
              </a:rPr>
              <a:t>We </a:t>
            </a:r>
            <a:r>
              <a:rPr lang="en-US" sz="2800" dirty="0">
                <a:solidFill>
                  <a:schemeClr val="tx1">
                    <a:lumMod val="65000"/>
                    <a:lumOff val="35000"/>
                  </a:schemeClr>
                </a:solidFill>
                <a:latin typeface="Gotham Book" pitchFamily="50" charset="0"/>
                <a:cs typeface="Gotham Book" pitchFamily="50" charset="0"/>
              </a:rPr>
              <a:t>build trusted, personal connections with each other. </a:t>
            </a:r>
            <a:r>
              <a:rPr lang="en-US" sz="2800" dirty="0" smtClean="0">
                <a:solidFill>
                  <a:schemeClr val="tx1">
                    <a:lumMod val="65000"/>
                    <a:lumOff val="35000"/>
                  </a:schemeClr>
                </a:solidFill>
                <a:latin typeface="Gotham Book" pitchFamily="50" charset="0"/>
                <a:cs typeface="Gotham Book" pitchFamily="50" charset="0"/>
              </a:rPr>
              <a:t>We </a:t>
            </a:r>
            <a:r>
              <a:rPr lang="en-US" sz="2800" dirty="0">
                <a:solidFill>
                  <a:schemeClr val="tx1">
                    <a:lumMod val="65000"/>
                    <a:lumOff val="35000"/>
                  </a:schemeClr>
                </a:solidFill>
                <a:latin typeface="Gotham Book" pitchFamily="50" charset="0"/>
                <a:cs typeface="Gotham Book" pitchFamily="50" charset="0"/>
              </a:rPr>
              <a:t>assume the best about each other, and help each other continuously learn and improve. </a:t>
            </a:r>
          </a:p>
        </p:txBody>
      </p:sp>
      <p:sp>
        <p:nvSpPr>
          <p:cNvPr id="17" name="Freeform 16"/>
          <p:cNvSpPr>
            <a:spLocks noEditPoints="1"/>
          </p:cNvSpPr>
          <p:nvPr/>
        </p:nvSpPr>
        <p:spPr bwMode="auto">
          <a:xfrm>
            <a:off x="640115" y="389817"/>
            <a:ext cx="1485865" cy="1468409"/>
          </a:xfrm>
          <a:custGeom>
            <a:avLst/>
            <a:gdLst>
              <a:gd name="T0" fmla="*/ 1375 w 1602"/>
              <a:gd name="T1" fmla="*/ 383 h 1583"/>
              <a:gd name="T2" fmla="*/ 1196 w 1602"/>
              <a:gd name="T3" fmla="*/ 227 h 1583"/>
              <a:gd name="T4" fmla="*/ 675 w 1602"/>
              <a:gd name="T5" fmla="*/ 111 h 1583"/>
              <a:gd name="T6" fmla="*/ 228 w 1602"/>
              <a:gd name="T7" fmla="*/ 397 h 1583"/>
              <a:gd name="T8" fmla="*/ 25 w 1602"/>
              <a:gd name="T9" fmla="*/ 724 h 1583"/>
              <a:gd name="T10" fmla="*/ 221 w 1602"/>
              <a:gd name="T11" fmla="*/ 1200 h 1583"/>
              <a:gd name="T12" fmla="*/ 397 w 1602"/>
              <a:gd name="T13" fmla="*/ 1359 h 1583"/>
              <a:gd name="T14" fmla="*/ 917 w 1602"/>
              <a:gd name="T15" fmla="*/ 1476 h 1583"/>
              <a:gd name="T16" fmla="*/ 1365 w 1602"/>
              <a:gd name="T17" fmla="*/ 1189 h 1583"/>
              <a:gd name="T18" fmla="*/ 1206 w 1602"/>
              <a:gd name="T19" fmla="*/ 268 h 1583"/>
              <a:gd name="T20" fmla="*/ 1346 w 1602"/>
              <a:gd name="T21" fmla="*/ 363 h 1583"/>
              <a:gd name="T22" fmla="*/ 1338 w 1602"/>
              <a:gd name="T23" fmla="*/ 373 h 1583"/>
              <a:gd name="T24" fmla="*/ 1205 w 1602"/>
              <a:gd name="T25" fmla="*/ 269 h 1583"/>
              <a:gd name="T26" fmla="*/ 1182 w 1602"/>
              <a:gd name="T27" fmla="*/ 242 h 1583"/>
              <a:gd name="T28" fmla="*/ 1186 w 1602"/>
              <a:gd name="T29" fmla="*/ 237 h 1583"/>
              <a:gd name="T30" fmla="*/ 917 w 1602"/>
              <a:gd name="T31" fmla="*/ 133 h 1583"/>
              <a:gd name="T32" fmla="*/ 796 w 1602"/>
              <a:gd name="T33" fmla="*/ 35 h 1583"/>
              <a:gd name="T34" fmla="*/ 677 w 1602"/>
              <a:gd name="T35" fmla="*/ 139 h 1583"/>
              <a:gd name="T36" fmla="*/ 676 w 1602"/>
              <a:gd name="T37" fmla="*/ 133 h 1583"/>
              <a:gd name="T38" fmla="*/ 322 w 1602"/>
              <a:gd name="T39" fmla="*/ 231 h 1583"/>
              <a:gd name="T40" fmla="*/ 234 w 1602"/>
              <a:gd name="T41" fmla="*/ 318 h 1583"/>
              <a:gd name="T42" fmla="*/ 244 w 1602"/>
              <a:gd name="T43" fmla="*/ 412 h 1583"/>
              <a:gd name="T44" fmla="*/ 239 w 1602"/>
              <a:gd name="T45" fmla="*/ 408 h 1583"/>
              <a:gd name="T46" fmla="*/ 54 w 1602"/>
              <a:gd name="T47" fmla="*/ 745 h 1583"/>
              <a:gd name="T48" fmla="*/ 139 w 1602"/>
              <a:gd name="T49" fmla="*/ 877 h 1583"/>
              <a:gd name="T50" fmla="*/ 131 w 1602"/>
              <a:gd name="T51" fmla="*/ 674 h 1583"/>
              <a:gd name="T52" fmla="*/ 143 w 1602"/>
              <a:gd name="T53" fmla="*/ 675 h 1583"/>
              <a:gd name="T54" fmla="*/ 390 w 1602"/>
              <a:gd name="T55" fmla="*/ 1315 h 1583"/>
              <a:gd name="T56" fmla="*/ 320 w 1602"/>
              <a:gd name="T57" fmla="*/ 1184 h 1583"/>
              <a:gd name="T58" fmla="*/ 402 w 1602"/>
              <a:gd name="T59" fmla="*/ 1354 h 1583"/>
              <a:gd name="T60" fmla="*/ 675 w 1602"/>
              <a:gd name="T61" fmla="*/ 1465 h 1583"/>
              <a:gd name="T62" fmla="*/ 796 w 1602"/>
              <a:gd name="T63" fmla="*/ 1549 h 1583"/>
              <a:gd name="T64" fmla="*/ 1269 w 1602"/>
              <a:gd name="T65" fmla="*/ 1352 h 1583"/>
              <a:gd name="T66" fmla="*/ 1358 w 1602"/>
              <a:gd name="T67" fmla="*/ 1265 h 1583"/>
              <a:gd name="T68" fmla="*/ 1349 w 1602"/>
              <a:gd name="T69" fmla="*/ 1173 h 1583"/>
              <a:gd name="T70" fmla="*/ 1353 w 1602"/>
              <a:gd name="T71" fmla="*/ 1176 h 1583"/>
              <a:gd name="T72" fmla="*/ 1171 w 1602"/>
              <a:gd name="T73" fmla="*/ 1334 h 1583"/>
              <a:gd name="T74" fmla="*/ 677 w 1602"/>
              <a:gd name="T75" fmla="*/ 1441 h 1583"/>
              <a:gd name="T76" fmla="*/ 320 w 1602"/>
              <a:gd name="T77" fmla="*/ 1149 h 1583"/>
              <a:gd name="T78" fmla="*/ 242 w 1602"/>
              <a:gd name="T79" fmla="*/ 772 h 1583"/>
              <a:gd name="T80" fmla="*/ 422 w 1602"/>
              <a:gd name="T81" fmla="*/ 252 h 1583"/>
              <a:gd name="T82" fmla="*/ 1173 w 1602"/>
              <a:gd name="T83" fmla="*/ 254 h 1583"/>
              <a:gd name="T84" fmla="*/ 1444 w 1602"/>
              <a:gd name="T85" fmla="*/ 677 h 1583"/>
              <a:gd name="T86" fmla="*/ 1339 w 1602"/>
              <a:gd name="T87" fmla="*/ 1166 h 1583"/>
              <a:gd name="T88" fmla="*/ 1178 w 1602"/>
              <a:gd name="T89" fmla="*/ 1344 h 1583"/>
              <a:gd name="T90" fmla="*/ 917 w 1602"/>
              <a:gd name="T91" fmla="*/ 1453 h 1583"/>
              <a:gd name="T92" fmla="*/ 675 w 1602"/>
              <a:gd name="T93" fmla="*/ 1459 h 1583"/>
              <a:gd name="T94" fmla="*/ 409 w 1602"/>
              <a:gd name="T95" fmla="*/ 1348 h 1583"/>
              <a:gd name="T96" fmla="*/ 409 w 1602"/>
              <a:gd name="T97" fmla="*/ 235 h 1583"/>
              <a:gd name="T98" fmla="*/ 414 w 1602"/>
              <a:gd name="T99" fmla="*/ 240 h 1583"/>
              <a:gd name="T100" fmla="*/ 1458 w 1602"/>
              <a:gd name="T101" fmla="*/ 912 h 1583"/>
              <a:gd name="T102" fmla="*/ 1486 w 1602"/>
              <a:gd name="T103" fmla="*/ 877 h 1583"/>
              <a:gd name="T104" fmla="*/ 1473 w 1602"/>
              <a:gd name="T105" fmla="*/ 708 h 1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02" h="1583">
                <a:moveTo>
                  <a:pt x="1590" y="772"/>
                </a:moveTo>
                <a:cubicBezTo>
                  <a:pt x="1579" y="717"/>
                  <a:pt x="1533" y="677"/>
                  <a:pt x="1479" y="674"/>
                </a:cubicBezTo>
                <a:cubicBezTo>
                  <a:pt x="1479" y="674"/>
                  <a:pt x="1479" y="674"/>
                  <a:pt x="1479" y="674"/>
                </a:cubicBezTo>
                <a:cubicBezTo>
                  <a:pt x="1461" y="572"/>
                  <a:pt x="1421" y="478"/>
                  <a:pt x="1364" y="396"/>
                </a:cubicBezTo>
                <a:cubicBezTo>
                  <a:pt x="1368" y="392"/>
                  <a:pt x="1371" y="388"/>
                  <a:pt x="1375" y="383"/>
                </a:cubicBezTo>
                <a:cubicBezTo>
                  <a:pt x="1393" y="359"/>
                  <a:pt x="1400" y="328"/>
                  <a:pt x="1395" y="297"/>
                </a:cubicBezTo>
                <a:cubicBezTo>
                  <a:pt x="1390" y="265"/>
                  <a:pt x="1372" y="237"/>
                  <a:pt x="1345" y="218"/>
                </a:cubicBezTo>
                <a:cubicBezTo>
                  <a:pt x="1325" y="204"/>
                  <a:pt x="1301" y="197"/>
                  <a:pt x="1276" y="197"/>
                </a:cubicBezTo>
                <a:cubicBezTo>
                  <a:pt x="1246" y="197"/>
                  <a:pt x="1217" y="208"/>
                  <a:pt x="1196" y="227"/>
                </a:cubicBezTo>
                <a:cubicBezTo>
                  <a:pt x="1196" y="227"/>
                  <a:pt x="1196" y="227"/>
                  <a:pt x="1196" y="227"/>
                </a:cubicBezTo>
                <a:cubicBezTo>
                  <a:pt x="1114" y="170"/>
                  <a:pt x="1020" y="129"/>
                  <a:pt x="918" y="111"/>
                </a:cubicBezTo>
                <a:cubicBezTo>
                  <a:pt x="918" y="111"/>
                  <a:pt x="918" y="111"/>
                  <a:pt x="918" y="111"/>
                </a:cubicBezTo>
                <a:cubicBezTo>
                  <a:pt x="914" y="49"/>
                  <a:pt x="861" y="0"/>
                  <a:pt x="796" y="0"/>
                </a:cubicBezTo>
                <a:cubicBezTo>
                  <a:pt x="732" y="0"/>
                  <a:pt x="678" y="49"/>
                  <a:pt x="675" y="111"/>
                </a:cubicBezTo>
                <a:cubicBezTo>
                  <a:pt x="675" y="111"/>
                  <a:pt x="675" y="111"/>
                  <a:pt x="675" y="111"/>
                </a:cubicBezTo>
                <a:cubicBezTo>
                  <a:pt x="574" y="129"/>
                  <a:pt x="480" y="169"/>
                  <a:pt x="399" y="225"/>
                </a:cubicBezTo>
                <a:cubicBezTo>
                  <a:pt x="378" y="207"/>
                  <a:pt x="351" y="196"/>
                  <a:pt x="322" y="196"/>
                </a:cubicBezTo>
                <a:cubicBezTo>
                  <a:pt x="289" y="196"/>
                  <a:pt x="259" y="209"/>
                  <a:pt x="235" y="233"/>
                </a:cubicBezTo>
                <a:cubicBezTo>
                  <a:pt x="212" y="256"/>
                  <a:pt x="199" y="286"/>
                  <a:pt x="199" y="318"/>
                </a:cubicBezTo>
                <a:cubicBezTo>
                  <a:pt x="198" y="348"/>
                  <a:pt x="208" y="376"/>
                  <a:pt x="228" y="397"/>
                </a:cubicBezTo>
                <a:cubicBezTo>
                  <a:pt x="228" y="397"/>
                  <a:pt x="228" y="397"/>
                  <a:pt x="228" y="397"/>
                </a:cubicBezTo>
                <a:cubicBezTo>
                  <a:pt x="171" y="479"/>
                  <a:pt x="131" y="573"/>
                  <a:pt x="114" y="674"/>
                </a:cubicBezTo>
                <a:cubicBezTo>
                  <a:pt x="114" y="674"/>
                  <a:pt x="114" y="674"/>
                  <a:pt x="114" y="674"/>
                </a:cubicBezTo>
                <a:cubicBezTo>
                  <a:pt x="110" y="674"/>
                  <a:pt x="107" y="675"/>
                  <a:pt x="103" y="676"/>
                </a:cubicBezTo>
                <a:cubicBezTo>
                  <a:pt x="71" y="682"/>
                  <a:pt x="43" y="699"/>
                  <a:pt x="25" y="724"/>
                </a:cubicBezTo>
                <a:cubicBezTo>
                  <a:pt x="7" y="750"/>
                  <a:pt x="0" y="782"/>
                  <a:pt x="7" y="815"/>
                </a:cubicBezTo>
                <a:cubicBezTo>
                  <a:pt x="17" y="867"/>
                  <a:pt x="62" y="908"/>
                  <a:pt x="114" y="913"/>
                </a:cubicBezTo>
                <a:cubicBezTo>
                  <a:pt x="131" y="1015"/>
                  <a:pt x="171" y="1109"/>
                  <a:pt x="229" y="1191"/>
                </a:cubicBezTo>
                <a:cubicBezTo>
                  <a:pt x="229" y="1191"/>
                  <a:pt x="229" y="1191"/>
                  <a:pt x="229" y="1191"/>
                </a:cubicBezTo>
                <a:cubicBezTo>
                  <a:pt x="226" y="1194"/>
                  <a:pt x="224" y="1197"/>
                  <a:pt x="221" y="1200"/>
                </a:cubicBezTo>
                <a:cubicBezTo>
                  <a:pt x="203" y="1227"/>
                  <a:pt x="196" y="1258"/>
                  <a:pt x="201" y="1289"/>
                </a:cubicBezTo>
                <a:cubicBezTo>
                  <a:pt x="207" y="1319"/>
                  <a:pt x="224" y="1346"/>
                  <a:pt x="251" y="1365"/>
                </a:cubicBezTo>
                <a:cubicBezTo>
                  <a:pt x="271" y="1379"/>
                  <a:pt x="295" y="1386"/>
                  <a:pt x="320" y="1386"/>
                </a:cubicBezTo>
                <a:cubicBezTo>
                  <a:pt x="349" y="1386"/>
                  <a:pt x="375" y="1377"/>
                  <a:pt x="397" y="1359"/>
                </a:cubicBezTo>
                <a:cubicBezTo>
                  <a:pt x="397" y="1359"/>
                  <a:pt x="397" y="1359"/>
                  <a:pt x="397" y="1359"/>
                </a:cubicBezTo>
                <a:cubicBezTo>
                  <a:pt x="478" y="1417"/>
                  <a:pt x="573" y="1458"/>
                  <a:pt x="675" y="1476"/>
                </a:cubicBezTo>
                <a:cubicBezTo>
                  <a:pt x="675" y="1476"/>
                  <a:pt x="675" y="1476"/>
                  <a:pt x="675" y="1476"/>
                </a:cubicBezTo>
                <a:cubicBezTo>
                  <a:pt x="681" y="1536"/>
                  <a:pt x="733" y="1583"/>
                  <a:pt x="796" y="1583"/>
                </a:cubicBezTo>
                <a:cubicBezTo>
                  <a:pt x="860" y="1583"/>
                  <a:pt x="912" y="1536"/>
                  <a:pt x="917" y="1476"/>
                </a:cubicBezTo>
                <a:cubicBezTo>
                  <a:pt x="917" y="1476"/>
                  <a:pt x="917" y="1476"/>
                  <a:pt x="917" y="1476"/>
                </a:cubicBezTo>
                <a:cubicBezTo>
                  <a:pt x="1019" y="1458"/>
                  <a:pt x="1113" y="1418"/>
                  <a:pt x="1194" y="1360"/>
                </a:cubicBezTo>
                <a:cubicBezTo>
                  <a:pt x="1215" y="1378"/>
                  <a:pt x="1241" y="1387"/>
                  <a:pt x="1269" y="1387"/>
                </a:cubicBezTo>
                <a:cubicBezTo>
                  <a:pt x="1302" y="1387"/>
                  <a:pt x="1333" y="1374"/>
                  <a:pt x="1356" y="1351"/>
                </a:cubicBezTo>
                <a:cubicBezTo>
                  <a:pt x="1379" y="1328"/>
                  <a:pt x="1392" y="1298"/>
                  <a:pt x="1393" y="1266"/>
                </a:cubicBezTo>
                <a:cubicBezTo>
                  <a:pt x="1393" y="1237"/>
                  <a:pt x="1383" y="1210"/>
                  <a:pt x="1365" y="1189"/>
                </a:cubicBezTo>
                <a:cubicBezTo>
                  <a:pt x="1365" y="1189"/>
                  <a:pt x="1365" y="1189"/>
                  <a:pt x="1365" y="1189"/>
                </a:cubicBezTo>
                <a:cubicBezTo>
                  <a:pt x="1422" y="1108"/>
                  <a:pt x="1461" y="1014"/>
                  <a:pt x="1479" y="913"/>
                </a:cubicBezTo>
                <a:cubicBezTo>
                  <a:pt x="1484" y="913"/>
                  <a:pt x="1489" y="912"/>
                  <a:pt x="1493" y="911"/>
                </a:cubicBezTo>
                <a:cubicBezTo>
                  <a:pt x="1558" y="898"/>
                  <a:pt x="1602" y="834"/>
                  <a:pt x="1590" y="772"/>
                </a:cubicBezTo>
                <a:close/>
                <a:moveTo>
                  <a:pt x="1206" y="268"/>
                </a:moveTo>
                <a:cubicBezTo>
                  <a:pt x="1222" y="245"/>
                  <a:pt x="1248" y="232"/>
                  <a:pt x="1276" y="232"/>
                </a:cubicBezTo>
                <a:cubicBezTo>
                  <a:pt x="1294" y="232"/>
                  <a:pt x="1311" y="237"/>
                  <a:pt x="1325" y="247"/>
                </a:cubicBezTo>
                <a:cubicBezTo>
                  <a:pt x="1344" y="260"/>
                  <a:pt x="1357" y="280"/>
                  <a:pt x="1361" y="303"/>
                </a:cubicBezTo>
                <a:cubicBezTo>
                  <a:pt x="1364" y="325"/>
                  <a:pt x="1359" y="346"/>
                  <a:pt x="1347" y="362"/>
                </a:cubicBezTo>
                <a:cubicBezTo>
                  <a:pt x="1346" y="363"/>
                  <a:pt x="1346" y="363"/>
                  <a:pt x="1346" y="363"/>
                </a:cubicBezTo>
                <a:cubicBezTo>
                  <a:pt x="1344" y="366"/>
                  <a:pt x="1341" y="369"/>
                  <a:pt x="1339" y="372"/>
                </a:cubicBezTo>
                <a:cubicBezTo>
                  <a:pt x="1340" y="371"/>
                  <a:pt x="1341" y="369"/>
                  <a:pt x="1343" y="368"/>
                </a:cubicBezTo>
                <a:cubicBezTo>
                  <a:pt x="1343" y="367"/>
                  <a:pt x="1342" y="367"/>
                  <a:pt x="1342" y="367"/>
                </a:cubicBezTo>
                <a:cubicBezTo>
                  <a:pt x="1337" y="374"/>
                  <a:pt x="1330" y="381"/>
                  <a:pt x="1323" y="386"/>
                </a:cubicBezTo>
                <a:cubicBezTo>
                  <a:pt x="1328" y="382"/>
                  <a:pt x="1333" y="378"/>
                  <a:pt x="1338" y="373"/>
                </a:cubicBezTo>
                <a:cubicBezTo>
                  <a:pt x="1322" y="390"/>
                  <a:pt x="1300" y="399"/>
                  <a:pt x="1276" y="399"/>
                </a:cubicBezTo>
                <a:cubicBezTo>
                  <a:pt x="1258" y="399"/>
                  <a:pt x="1241" y="394"/>
                  <a:pt x="1227" y="384"/>
                </a:cubicBezTo>
                <a:cubicBezTo>
                  <a:pt x="1226" y="383"/>
                  <a:pt x="1226" y="383"/>
                  <a:pt x="1225" y="383"/>
                </a:cubicBezTo>
                <a:cubicBezTo>
                  <a:pt x="1206" y="372"/>
                  <a:pt x="1194" y="354"/>
                  <a:pt x="1189" y="333"/>
                </a:cubicBezTo>
                <a:cubicBezTo>
                  <a:pt x="1185" y="311"/>
                  <a:pt x="1191" y="288"/>
                  <a:pt x="1205" y="269"/>
                </a:cubicBezTo>
                <a:cubicBezTo>
                  <a:pt x="1206" y="268"/>
                  <a:pt x="1206" y="268"/>
                  <a:pt x="1206" y="268"/>
                </a:cubicBezTo>
                <a:close/>
                <a:moveTo>
                  <a:pt x="1358" y="402"/>
                </a:moveTo>
                <a:cubicBezTo>
                  <a:pt x="1358" y="402"/>
                  <a:pt x="1358" y="402"/>
                  <a:pt x="1358" y="402"/>
                </a:cubicBezTo>
                <a:cubicBezTo>
                  <a:pt x="1358" y="402"/>
                  <a:pt x="1358" y="402"/>
                  <a:pt x="1358" y="402"/>
                </a:cubicBezTo>
                <a:close/>
                <a:moveTo>
                  <a:pt x="1182" y="242"/>
                </a:moveTo>
                <a:cubicBezTo>
                  <a:pt x="1180" y="244"/>
                  <a:pt x="1179" y="246"/>
                  <a:pt x="1177" y="248"/>
                </a:cubicBezTo>
                <a:cubicBezTo>
                  <a:pt x="1179" y="246"/>
                  <a:pt x="1180" y="244"/>
                  <a:pt x="1182" y="242"/>
                </a:cubicBezTo>
                <a:close/>
                <a:moveTo>
                  <a:pt x="1186" y="237"/>
                </a:moveTo>
                <a:cubicBezTo>
                  <a:pt x="1186" y="237"/>
                  <a:pt x="1186" y="237"/>
                  <a:pt x="1185" y="238"/>
                </a:cubicBezTo>
                <a:cubicBezTo>
                  <a:pt x="1186" y="237"/>
                  <a:pt x="1186" y="237"/>
                  <a:pt x="1186" y="237"/>
                </a:cubicBezTo>
                <a:close/>
                <a:moveTo>
                  <a:pt x="918" y="125"/>
                </a:moveTo>
                <a:cubicBezTo>
                  <a:pt x="918" y="125"/>
                  <a:pt x="918" y="126"/>
                  <a:pt x="918" y="126"/>
                </a:cubicBezTo>
                <a:cubicBezTo>
                  <a:pt x="918" y="126"/>
                  <a:pt x="918" y="125"/>
                  <a:pt x="918" y="125"/>
                </a:cubicBezTo>
                <a:close/>
                <a:moveTo>
                  <a:pt x="917" y="131"/>
                </a:moveTo>
                <a:cubicBezTo>
                  <a:pt x="917" y="132"/>
                  <a:pt x="917" y="132"/>
                  <a:pt x="917" y="133"/>
                </a:cubicBezTo>
                <a:cubicBezTo>
                  <a:pt x="917" y="132"/>
                  <a:pt x="917" y="132"/>
                  <a:pt x="917" y="131"/>
                </a:cubicBezTo>
                <a:close/>
                <a:moveTo>
                  <a:pt x="916" y="138"/>
                </a:moveTo>
                <a:cubicBezTo>
                  <a:pt x="916" y="139"/>
                  <a:pt x="916" y="139"/>
                  <a:pt x="916" y="139"/>
                </a:cubicBezTo>
                <a:cubicBezTo>
                  <a:pt x="916" y="139"/>
                  <a:pt x="916" y="139"/>
                  <a:pt x="916" y="138"/>
                </a:cubicBezTo>
                <a:close/>
                <a:moveTo>
                  <a:pt x="796" y="35"/>
                </a:moveTo>
                <a:cubicBezTo>
                  <a:pt x="844" y="35"/>
                  <a:pt x="883" y="72"/>
                  <a:pt x="883" y="118"/>
                </a:cubicBezTo>
                <a:cubicBezTo>
                  <a:pt x="883" y="164"/>
                  <a:pt x="844" y="201"/>
                  <a:pt x="796" y="201"/>
                </a:cubicBezTo>
                <a:cubicBezTo>
                  <a:pt x="748" y="201"/>
                  <a:pt x="709" y="164"/>
                  <a:pt x="709" y="118"/>
                </a:cubicBezTo>
                <a:cubicBezTo>
                  <a:pt x="709" y="72"/>
                  <a:pt x="748" y="35"/>
                  <a:pt x="796" y="35"/>
                </a:cubicBezTo>
                <a:close/>
                <a:moveTo>
                  <a:pt x="677" y="139"/>
                </a:moveTo>
                <a:cubicBezTo>
                  <a:pt x="677" y="139"/>
                  <a:pt x="677" y="139"/>
                  <a:pt x="677" y="138"/>
                </a:cubicBezTo>
                <a:cubicBezTo>
                  <a:pt x="677" y="139"/>
                  <a:pt x="677" y="139"/>
                  <a:pt x="677" y="139"/>
                </a:cubicBezTo>
                <a:close/>
                <a:moveTo>
                  <a:pt x="676" y="133"/>
                </a:moveTo>
                <a:cubicBezTo>
                  <a:pt x="676" y="132"/>
                  <a:pt x="676" y="132"/>
                  <a:pt x="675" y="131"/>
                </a:cubicBezTo>
                <a:cubicBezTo>
                  <a:pt x="676" y="132"/>
                  <a:pt x="676" y="132"/>
                  <a:pt x="676" y="133"/>
                </a:cubicBezTo>
                <a:close/>
                <a:moveTo>
                  <a:pt x="675" y="126"/>
                </a:moveTo>
                <a:cubicBezTo>
                  <a:pt x="675" y="126"/>
                  <a:pt x="675" y="125"/>
                  <a:pt x="675" y="125"/>
                </a:cubicBezTo>
                <a:cubicBezTo>
                  <a:pt x="675" y="125"/>
                  <a:pt x="675" y="126"/>
                  <a:pt x="675" y="126"/>
                </a:cubicBezTo>
                <a:close/>
                <a:moveTo>
                  <a:pt x="260" y="257"/>
                </a:moveTo>
                <a:cubicBezTo>
                  <a:pt x="277" y="240"/>
                  <a:pt x="299" y="231"/>
                  <a:pt x="322" y="231"/>
                </a:cubicBezTo>
                <a:cubicBezTo>
                  <a:pt x="344" y="231"/>
                  <a:pt x="365" y="240"/>
                  <a:pt x="380" y="255"/>
                </a:cubicBezTo>
                <a:cubicBezTo>
                  <a:pt x="412" y="287"/>
                  <a:pt x="411" y="341"/>
                  <a:pt x="377" y="375"/>
                </a:cubicBezTo>
                <a:cubicBezTo>
                  <a:pt x="360" y="392"/>
                  <a:pt x="338" y="401"/>
                  <a:pt x="315" y="401"/>
                </a:cubicBezTo>
                <a:cubicBezTo>
                  <a:pt x="293" y="401"/>
                  <a:pt x="272" y="393"/>
                  <a:pt x="257" y="378"/>
                </a:cubicBezTo>
                <a:cubicBezTo>
                  <a:pt x="242" y="362"/>
                  <a:pt x="233" y="341"/>
                  <a:pt x="234" y="318"/>
                </a:cubicBezTo>
                <a:cubicBezTo>
                  <a:pt x="234" y="295"/>
                  <a:pt x="243" y="274"/>
                  <a:pt x="260" y="257"/>
                </a:cubicBezTo>
                <a:close/>
                <a:moveTo>
                  <a:pt x="249" y="416"/>
                </a:moveTo>
                <a:cubicBezTo>
                  <a:pt x="249" y="416"/>
                  <a:pt x="248" y="415"/>
                  <a:pt x="248" y="415"/>
                </a:cubicBezTo>
                <a:cubicBezTo>
                  <a:pt x="248" y="415"/>
                  <a:pt x="249" y="416"/>
                  <a:pt x="249" y="416"/>
                </a:cubicBezTo>
                <a:close/>
                <a:moveTo>
                  <a:pt x="244" y="412"/>
                </a:moveTo>
                <a:cubicBezTo>
                  <a:pt x="243" y="412"/>
                  <a:pt x="243" y="411"/>
                  <a:pt x="242" y="411"/>
                </a:cubicBezTo>
                <a:cubicBezTo>
                  <a:pt x="243" y="411"/>
                  <a:pt x="243" y="412"/>
                  <a:pt x="244" y="412"/>
                </a:cubicBezTo>
                <a:close/>
                <a:moveTo>
                  <a:pt x="239" y="408"/>
                </a:moveTo>
                <a:cubicBezTo>
                  <a:pt x="238" y="408"/>
                  <a:pt x="238" y="407"/>
                  <a:pt x="237" y="407"/>
                </a:cubicBezTo>
                <a:cubicBezTo>
                  <a:pt x="238" y="407"/>
                  <a:pt x="238" y="408"/>
                  <a:pt x="239" y="408"/>
                </a:cubicBezTo>
                <a:close/>
                <a:moveTo>
                  <a:pt x="119" y="674"/>
                </a:moveTo>
                <a:cubicBezTo>
                  <a:pt x="119" y="674"/>
                  <a:pt x="119" y="674"/>
                  <a:pt x="119" y="674"/>
                </a:cubicBezTo>
                <a:cubicBezTo>
                  <a:pt x="119" y="674"/>
                  <a:pt x="119" y="674"/>
                  <a:pt x="119" y="674"/>
                </a:cubicBezTo>
                <a:close/>
                <a:moveTo>
                  <a:pt x="41" y="808"/>
                </a:moveTo>
                <a:cubicBezTo>
                  <a:pt x="36" y="785"/>
                  <a:pt x="41" y="762"/>
                  <a:pt x="54" y="745"/>
                </a:cubicBezTo>
                <a:cubicBezTo>
                  <a:pt x="66" y="727"/>
                  <a:pt x="86" y="714"/>
                  <a:pt x="109" y="710"/>
                </a:cubicBezTo>
                <a:cubicBezTo>
                  <a:pt x="115" y="709"/>
                  <a:pt x="120" y="708"/>
                  <a:pt x="125" y="708"/>
                </a:cubicBezTo>
                <a:cubicBezTo>
                  <a:pt x="165" y="708"/>
                  <a:pt x="200" y="738"/>
                  <a:pt x="208" y="779"/>
                </a:cubicBezTo>
                <a:cubicBezTo>
                  <a:pt x="212" y="800"/>
                  <a:pt x="207" y="822"/>
                  <a:pt x="194" y="841"/>
                </a:cubicBezTo>
                <a:cubicBezTo>
                  <a:pt x="180" y="859"/>
                  <a:pt x="160" y="873"/>
                  <a:pt x="139" y="877"/>
                </a:cubicBezTo>
                <a:cubicBezTo>
                  <a:pt x="134" y="878"/>
                  <a:pt x="129" y="878"/>
                  <a:pt x="124" y="878"/>
                </a:cubicBezTo>
                <a:cubicBezTo>
                  <a:pt x="85" y="878"/>
                  <a:pt x="49" y="847"/>
                  <a:pt x="41" y="808"/>
                </a:cubicBezTo>
                <a:close/>
                <a:moveTo>
                  <a:pt x="131" y="674"/>
                </a:moveTo>
                <a:cubicBezTo>
                  <a:pt x="131" y="674"/>
                  <a:pt x="132" y="674"/>
                  <a:pt x="132" y="674"/>
                </a:cubicBezTo>
                <a:cubicBezTo>
                  <a:pt x="132" y="674"/>
                  <a:pt x="131" y="674"/>
                  <a:pt x="131" y="674"/>
                </a:cubicBezTo>
                <a:close/>
                <a:moveTo>
                  <a:pt x="137" y="674"/>
                </a:moveTo>
                <a:cubicBezTo>
                  <a:pt x="137" y="674"/>
                  <a:pt x="137" y="674"/>
                  <a:pt x="138" y="674"/>
                </a:cubicBezTo>
                <a:cubicBezTo>
                  <a:pt x="137" y="674"/>
                  <a:pt x="137" y="674"/>
                  <a:pt x="137" y="674"/>
                </a:cubicBezTo>
                <a:close/>
                <a:moveTo>
                  <a:pt x="143" y="675"/>
                </a:moveTo>
                <a:cubicBezTo>
                  <a:pt x="143" y="675"/>
                  <a:pt x="143" y="675"/>
                  <a:pt x="143" y="675"/>
                </a:cubicBezTo>
                <a:cubicBezTo>
                  <a:pt x="143" y="675"/>
                  <a:pt x="143" y="675"/>
                  <a:pt x="143" y="675"/>
                </a:cubicBezTo>
                <a:close/>
                <a:moveTo>
                  <a:pt x="119" y="913"/>
                </a:moveTo>
                <a:cubicBezTo>
                  <a:pt x="119" y="913"/>
                  <a:pt x="119" y="913"/>
                  <a:pt x="119" y="913"/>
                </a:cubicBezTo>
                <a:cubicBezTo>
                  <a:pt x="119" y="913"/>
                  <a:pt x="119" y="913"/>
                  <a:pt x="119" y="913"/>
                </a:cubicBezTo>
                <a:close/>
                <a:moveTo>
                  <a:pt x="390" y="1315"/>
                </a:moveTo>
                <a:cubicBezTo>
                  <a:pt x="375" y="1338"/>
                  <a:pt x="348" y="1352"/>
                  <a:pt x="320" y="1352"/>
                </a:cubicBezTo>
                <a:cubicBezTo>
                  <a:pt x="302" y="1352"/>
                  <a:pt x="285" y="1346"/>
                  <a:pt x="271" y="1336"/>
                </a:cubicBezTo>
                <a:cubicBezTo>
                  <a:pt x="252" y="1323"/>
                  <a:pt x="240" y="1304"/>
                  <a:pt x="236" y="1283"/>
                </a:cubicBezTo>
                <a:cubicBezTo>
                  <a:pt x="232" y="1261"/>
                  <a:pt x="237" y="1239"/>
                  <a:pt x="250" y="1220"/>
                </a:cubicBezTo>
                <a:cubicBezTo>
                  <a:pt x="266" y="1197"/>
                  <a:pt x="292" y="1184"/>
                  <a:pt x="320" y="1184"/>
                </a:cubicBezTo>
                <a:cubicBezTo>
                  <a:pt x="338" y="1184"/>
                  <a:pt x="355" y="1189"/>
                  <a:pt x="369" y="1199"/>
                </a:cubicBezTo>
                <a:cubicBezTo>
                  <a:pt x="388" y="1212"/>
                  <a:pt x="401" y="1233"/>
                  <a:pt x="405" y="1255"/>
                </a:cubicBezTo>
                <a:cubicBezTo>
                  <a:pt x="408" y="1277"/>
                  <a:pt x="403" y="1298"/>
                  <a:pt x="391" y="1315"/>
                </a:cubicBezTo>
                <a:cubicBezTo>
                  <a:pt x="390" y="1315"/>
                  <a:pt x="390" y="1315"/>
                  <a:pt x="390" y="1315"/>
                </a:cubicBezTo>
                <a:close/>
                <a:moveTo>
                  <a:pt x="402" y="1354"/>
                </a:moveTo>
                <a:cubicBezTo>
                  <a:pt x="403" y="1354"/>
                  <a:pt x="403" y="1354"/>
                  <a:pt x="403" y="1354"/>
                </a:cubicBezTo>
                <a:cubicBezTo>
                  <a:pt x="403" y="1354"/>
                  <a:pt x="403" y="1354"/>
                  <a:pt x="402" y="1354"/>
                </a:cubicBezTo>
                <a:close/>
                <a:moveTo>
                  <a:pt x="675" y="1465"/>
                </a:moveTo>
                <a:cubicBezTo>
                  <a:pt x="675" y="1467"/>
                  <a:pt x="675" y="1469"/>
                  <a:pt x="675" y="1471"/>
                </a:cubicBezTo>
                <a:cubicBezTo>
                  <a:pt x="675" y="1469"/>
                  <a:pt x="675" y="1467"/>
                  <a:pt x="675" y="1465"/>
                </a:cubicBezTo>
                <a:close/>
                <a:moveTo>
                  <a:pt x="796" y="1549"/>
                </a:moveTo>
                <a:cubicBezTo>
                  <a:pt x="748" y="1549"/>
                  <a:pt x="709" y="1511"/>
                  <a:pt x="709" y="1465"/>
                </a:cubicBezTo>
                <a:cubicBezTo>
                  <a:pt x="709" y="1420"/>
                  <a:pt x="748" y="1382"/>
                  <a:pt x="796" y="1382"/>
                </a:cubicBezTo>
                <a:cubicBezTo>
                  <a:pt x="844" y="1382"/>
                  <a:pt x="883" y="1420"/>
                  <a:pt x="883" y="1465"/>
                </a:cubicBezTo>
                <a:cubicBezTo>
                  <a:pt x="883" y="1511"/>
                  <a:pt x="844" y="1549"/>
                  <a:pt x="796" y="1549"/>
                </a:cubicBezTo>
                <a:close/>
                <a:moveTo>
                  <a:pt x="918" y="1471"/>
                </a:moveTo>
                <a:cubicBezTo>
                  <a:pt x="918" y="1469"/>
                  <a:pt x="918" y="1467"/>
                  <a:pt x="918" y="1465"/>
                </a:cubicBezTo>
                <a:cubicBezTo>
                  <a:pt x="918" y="1467"/>
                  <a:pt x="918" y="1469"/>
                  <a:pt x="918" y="1471"/>
                </a:cubicBezTo>
                <a:close/>
                <a:moveTo>
                  <a:pt x="1332" y="1326"/>
                </a:moveTo>
                <a:cubicBezTo>
                  <a:pt x="1315" y="1343"/>
                  <a:pt x="1293" y="1352"/>
                  <a:pt x="1269" y="1352"/>
                </a:cubicBezTo>
                <a:cubicBezTo>
                  <a:pt x="1247" y="1352"/>
                  <a:pt x="1227" y="1344"/>
                  <a:pt x="1211" y="1329"/>
                </a:cubicBezTo>
                <a:cubicBezTo>
                  <a:pt x="1179" y="1296"/>
                  <a:pt x="1180" y="1242"/>
                  <a:pt x="1214" y="1209"/>
                </a:cubicBezTo>
                <a:cubicBezTo>
                  <a:pt x="1231" y="1192"/>
                  <a:pt x="1253" y="1182"/>
                  <a:pt x="1276" y="1182"/>
                </a:cubicBezTo>
                <a:cubicBezTo>
                  <a:pt x="1298" y="1182"/>
                  <a:pt x="1319" y="1191"/>
                  <a:pt x="1334" y="1206"/>
                </a:cubicBezTo>
                <a:cubicBezTo>
                  <a:pt x="1350" y="1222"/>
                  <a:pt x="1358" y="1243"/>
                  <a:pt x="1358" y="1265"/>
                </a:cubicBezTo>
                <a:cubicBezTo>
                  <a:pt x="1357" y="1288"/>
                  <a:pt x="1348" y="1310"/>
                  <a:pt x="1332" y="1326"/>
                </a:cubicBezTo>
                <a:close/>
                <a:moveTo>
                  <a:pt x="1344" y="1169"/>
                </a:moveTo>
                <a:cubicBezTo>
                  <a:pt x="1344" y="1169"/>
                  <a:pt x="1344" y="1169"/>
                  <a:pt x="1344" y="1169"/>
                </a:cubicBezTo>
                <a:cubicBezTo>
                  <a:pt x="1344" y="1169"/>
                  <a:pt x="1344" y="1169"/>
                  <a:pt x="1344" y="1169"/>
                </a:cubicBezTo>
                <a:close/>
                <a:moveTo>
                  <a:pt x="1349" y="1173"/>
                </a:moveTo>
                <a:cubicBezTo>
                  <a:pt x="1349" y="1173"/>
                  <a:pt x="1349" y="1173"/>
                  <a:pt x="1349" y="1173"/>
                </a:cubicBezTo>
                <a:cubicBezTo>
                  <a:pt x="1349" y="1173"/>
                  <a:pt x="1349" y="1173"/>
                  <a:pt x="1349" y="1173"/>
                </a:cubicBezTo>
                <a:close/>
                <a:moveTo>
                  <a:pt x="1353" y="1176"/>
                </a:moveTo>
                <a:cubicBezTo>
                  <a:pt x="1354" y="1177"/>
                  <a:pt x="1354" y="1177"/>
                  <a:pt x="1354" y="1177"/>
                </a:cubicBezTo>
                <a:cubicBezTo>
                  <a:pt x="1354" y="1177"/>
                  <a:pt x="1354" y="1177"/>
                  <a:pt x="1353" y="1176"/>
                </a:cubicBezTo>
                <a:close/>
                <a:moveTo>
                  <a:pt x="1339" y="1166"/>
                </a:moveTo>
                <a:cubicBezTo>
                  <a:pt x="1320" y="1154"/>
                  <a:pt x="1299" y="1148"/>
                  <a:pt x="1276" y="1148"/>
                </a:cubicBezTo>
                <a:cubicBezTo>
                  <a:pt x="1244" y="1148"/>
                  <a:pt x="1213" y="1161"/>
                  <a:pt x="1189" y="1184"/>
                </a:cubicBezTo>
                <a:cubicBezTo>
                  <a:pt x="1148" y="1225"/>
                  <a:pt x="1142" y="1288"/>
                  <a:pt x="1171" y="1334"/>
                </a:cubicBezTo>
                <a:cubicBezTo>
                  <a:pt x="1171" y="1334"/>
                  <a:pt x="1171" y="1334"/>
                  <a:pt x="1171" y="1334"/>
                </a:cubicBezTo>
                <a:cubicBezTo>
                  <a:pt x="1096" y="1386"/>
                  <a:pt x="1009" y="1424"/>
                  <a:pt x="915" y="1441"/>
                </a:cubicBezTo>
                <a:cubicBezTo>
                  <a:pt x="915" y="1441"/>
                  <a:pt x="915" y="1441"/>
                  <a:pt x="915" y="1441"/>
                </a:cubicBezTo>
                <a:cubicBezTo>
                  <a:pt x="904" y="1387"/>
                  <a:pt x="855" y="1347"/>
                  <a:pt x="796" y="1347"/>
                </a:cubicBezTo>
                <a:cubicBezTo>
                  <a:pt x="738" y="1347"/>
                  <a:pt x="689" y="1387"/>
                  <a:pt x="677" y="1441"/>
                </a:cubicBezTo>
                <a:cubicBezTo>
                  <a:pt x="677" y="1441"/>
                  <a:pt x="677" y="1441"/>
                  <a:pt x="677" y="1441"/>
                </a:cubicBezTo>
                <a:cubicBezTo>
                  <a:pt x="583" y="1423"/>
                  <a:pt x="496" y="1386"/>
                  <a:pt x="420" y="1333"/>
                </a:cubicBezTo>
                <a:cubicBezTo>
                  <a:pt x="420" y="1334"/>
                  <a:pt x="419" y="1335"/>
                  <a:pt x="419" y="1335"/>
                </a:cubicBezTo>
                <a:cubicBezTo>
                  <a:pt x="437" y="1311"/>
                  <a:pt x="444" y="1281"/>
                  <a:pt x="439" y="1250"/>
                </a:cubicBezTo>
                <a:cubicBezTo>
                  <a:pt x="434" y="1218"/>
                  <a:pt x="416" y="1189"/>
                  <a:pt x="389" y="1171"/>
                </a:cubicBezTo>
                <a:cubicBezTo>
                  <a:pt x="369" y="1157"/>
                  <a:pt x="345" y="1149"/>
                  <a:pt x="320" y="1149"/>
                </a:cubicBezTo>
                <a:cubicBezTo>
                  <a:pt x="297" y="1149"/>
                  <a:pt x="274" y="1156"/>
                  <a:pt x="255" y="1168"/>
                </a:cubicBezTo>
                <a:cubicBezTo>
                  <a:pt x="255" y="1168"/>
                  <a:pt x="255" y="1168"/>
                  <a:pt x="255" y="1168"/>
                </a:cubicBezTo>
                <a:cubicBezTo>
                  <a:pt x="203" y="1092"/>
                  <a:pt x="165" y="1005"/>
                  <a:pt x="148" y="910"/>
                </a:cubicBezTo>
                <a:cubicBezTo>
                  <a:pt x="148" y="911"/>
                  <a:pt x="147" y="911"/>
                  <a:pt x="146" y="911"/>
                </a:cubicBezTo>
                <a:cubicBezTo>
                  <a:pt x="210" y="898"/>
                  <a:pt x="254" y="834"/>
                  <a:pt x="242" y="772"/>
                </a:cubicBezTo>
                <a:cubicBezTo>
                  <a:pt x="232" y="723"/>
                  <a:pt x="195" y="686"/>
                  <a:pt x="149" y="676"/>
                </a:cubicBezTo>
                <a:cubicBezTo>
                  <a:pt x="166" y="582"/>
                  <a:pt x="202" y="495"/>
                  <a:pt x="255" y="420"/>
                </a:cubicBezTo>
                <a:cubicBezTo>
                  <a:pt x="273" y="430"/>
                  <a:pt x="293" y="436"/>
                  <a:pt x="315" y="436"/>
                </a:cubicBezTo>
                <a:cubicBezTo>
                  <a:pt x="348" y="436"/>
                  <a:pt x="379" y="423"/>
                  <a:pt x="402" y="400"/>
                </a:cubicBezTo>
                <a:cubicBezTo>
                  <a:pt x="442" y="359"/>
                  <a:pt x="449" y="298"/>
                  <a:pt x="422" y="252"/>
                </a:cubicBezTo>
                <a:cubicBezTo>
                  <a:pt x="422" y="252"/>
                  <a:pt x="422" y="252"/>
                  <a:pt x="422" y="252"/>
                </a:cubicBezTo>
                <a:cubicBezTo>
                  <a:pt x="497" y="200"/>
                  <a:pt x="584" y="163"/>
                  <a:pt x="678" y="146"/>
                </a:cubicBezTo>
                <a:cubicBezTo>
                  <a:pt x="691" y="197"/>
                  <a:pt x="739" y="236"/>
                  <a:pt x="796" y="236"/>
                </a:cubicBezTo>
                <a:cubicBezTo>
                  <a:pt x="853" y="236"/>
                  <a:pt x="901" y="197"/>
                  <a:pt x="914" y="146"/>
                </a:cubicBezTo>
                <a:cubicBezTo>
                  <a:pt x="1009" y="163"/>
                  <a:pt x="1097" y="201"/>
                  <a:pt x="1173" y="254"/>
                </a:cubicBezTo>
                <a:cubicBezTo>
                  <a:pt x="1156" y="280"/>
                  <a:pt x="1149" y="311"/>
                  <a:pt x="1155" y="340"/>
                </a:cubicBezTo>
                <a:cubicBezTo>
                  <a:pt x="1161" y="371"/>
                  <a:pt x="1180" y="397"/>
                  <a:pt x="1207" y="413"/>
                </a:cubicBezTo>
                <a:cubicBezTo>
                  <a:pt x="1228" y="427"/>
                  <a:pt x="1252" y="434"/>
                  <a:pt x="1276" y="434"/>
                </a:cubicBezTo>
                <a:cubicBezTo>
                  <a:pt x="1298" y="434"/>
                  <a:pt x="1319" y="428"/>
                  <a:pt x="1337" y="418"/>
                </a:cubicBezTo>
                <a:cubicBezTo>
                  <a:pt x="1390" y="494"/>
                  <a:pt x="1427" y="582"/>
                  <a:pt x="1444" y="677"/>
                </a:cubicBezTo>
                <a:cubicBezTo>
                  <a:pt x="1444" y="677"/>
                  <a:pt x="1444" y="677"/>
                  <a:pt x="1444" y="677"/>
                </a:cubicBezTo>
                <a:cubicBezTo>
                  <a:pt x="1415" y="684"/>
                  <a:pt x="1389" y="701"/>
                  <a:pt x="1373" y="724"/>
                </a:cubicBezTo>
                <a:cubicBezTo>
                  <a:pt x="1355" y="750"/>
                  <a:pt x="1348" y="782"/>
                  <a:pt x="1354" y="815"/>
                </a:cubicBezTo>
                <a:cubicBezTo>
                  <a:pt x="1364" y="861"/>
                  <a:pt x="1400" y="898"/>
                  <a:pt x="1444" y="910"/>
                </a:cubicBezTo>
                <a:cubicBezTo>
                  <a:pt x="1427" y="1003"/>
                  <a:pt x="1391" y="1090"/>
                  <a:pt x="1339" y="1166"/>
                </a:cubicBezTo>
                <a:close/>
                <a:moveTo>
                  <a:pt x="1182" y="1349"/>
                </a:moveTo>
                <a:cubicBezTo>
                  <a:pt x="1182" y="1349"/>
                  <a:pt x="1182" y="1349"/>
                  <a:pt x="1182" y="1348"/>
                </a:cubicBezTo>
                <a:cubicBezTo>
                  <a:pt x="1182" y="1349"/>
                  <a:pt x="1182" y="1349"/>
                  <a:pt x="1182" y="1349"/>
                </a:cubicBezTo>
                <a:close/>
                <a:moveTo>
                  <a:pt x="1178" y="1344"/>
                </a:moveTo>
                <a:cubicBezTo>
                  <a:pt x="1178" y="1344"/>
                  <a:pt x="1178" y="1344"/>
                  <a:pt x="1178" y="1344"/>
                </a:cubicBezTo>
                <a:cubicBezTo>
                  <a:pt x="1178" y="1344"/>
                  <a:pt x="1178" y="1344"/>
                  <a:pt x="1178" y="1344"/>
                </a:cubicBezTo>
                <a:close/>
                <a:moveTo>
                  <a:pt x="918" y="1459"/>
                </a:moveTo>
                <a:cubicBezTo>
                  <a:pt x="918" y="1459"/>
                  <a:pt x="918" y="1459"/>
                  <a:pt x="918" y="1458"/>
                </a:cubicBezTo>
                <a:cubicBezTo>
                  <a:pt x="918" y="1459"/>
                  <a:pt x="918" y="1459"/>
                  <a:pt x="918" y="1459"/>
                </a:cubicBezTo>
                <a:close/>
                <a:moveTo>
                  <a:pt x="917" y="1453"/>
                </a:moveTo>
                <a:cubicBezTo>
                  <a:pt x="917" y="1453"/>
                  <a:pt x="917" y="1453"/>
                  <a:pt x="917" y="1453"/>
                </a:cubicBezTo>
                <a:cubicBezTo>
                  <a:pt x="917" y="1453"/>
                  <a:pt x="917" y="1453"/>
                  <a:pt x="917" y="1453"/>
                </a:cubicBezTo>
                <a:close/>
                <a:moveTo>
                  <a:pt x="675" y="1459"/>
                </a:moveTo>
                <a:cubicBezTo>
                  <a:pt x="675" y="1459"/>
                  <a:pt x="675" y="1459"/>
                  <a:pt x="675" y="1458"/>
                </a:cubicBezTo>
                <a:cubicBezTo>
                  <a:pt x="675" y="1459"/>
                  <a:pt x="675" y="1459"/>
                  <a:pt x="675" y="1459"/>
                </a:cubicBezTo>
                <a:close/>
                <a:moveTo>
                  <a:pt x="675" y="1453"/>
                </a:moveTo>
                <a:cubicBezTo>
                  <a:pt x="675" y="1453"/>
                  <a:pt x="675" y="1453"/>
                  <a:pt x="675" y="1453"/>
                </a:cubicBezTo>
                <a:cubicBezTo>
                  <a:pt x="675" y="1453"/>
                  <a:pt x="675" y="1453"/>
                  <a:pt x="675" y="1453"/>
                </a:cubicBezTo>
                <a:close/>
                <a:moveTo>
                  <a:pt x="408" y="1349"/>
                </a:moveTo>
                <a:cubicBezTo>
                  <a:pt x="408" y="1348"/>
                  <a:pt x="408" y="1348"/>
                  <a:pt x="409" y="1348"/>
                </a:cubicBezTo>
                <a:cubicBezTo>
                  <a:pt x="408" y="1348"/>
                  <a:pt x="408" y="1348"/>
                  <a:pt x="408" y="1349"/>
                </a:cubicBezTo>
                <a:close/>
                <a:moveTo>
                  <a:pt x="413" y="1343"/>
                </a:moveTo>
                <a:cubicBezTo>
                  <a:pt x="413" y="1342"/>
                  <a:pt x="414" y="1342"/>
                  <a:pt x="414" y="1342"/>
                </a:cubicBezTo>
                <a:cubicBezTo>
                  <a:pt x="414" y="1342"/>
                  <a:pt x="413" y="1342"/>
                  <a:pt x="413" y="1343"/>
                </a:cubicBezTo>
                <a:close/>
                <a:moveTo>
                  <a:pt x="409" y="235"/>
                </a:moveTo>
                <a:cubicBezTo>
                  <a:pt x="410" y="236"/>
                  <a:pt x="410" y="236"/>
                  <a:pt x="410" y="236"/>
                </a:cubicBezTo>
                <a:cubicBezTo>
                  <a:pt x="410" y="236"/>
                  <a:pt x="410" y="236"/>
                  <a:pt x="409" y="235"/>
                </a:cubicBezTo>
                <a:close/>
                <a:moveTo>
                  <a:pt x="414" y="240"/>
                </a:moveTo>
                <a:cubicBezTo>
                  <a:pt x="414" y="241"/>
                  <a:pt x="414" y="241"/>
                  <a:pt x="414" y="242"/>
                </a:cubicBezTo>
                <a:cubicBezTo>
                  <a:pt x="414" y="241"/>
                  <a:pt x="414" y="241"/>
                  <a:pt x="414" y="240"/>
                </a:cubicBezTo>
                <a:close/>
                <a:moveTo>
                  <a:pt x="418" y="246"/>
                </a:moveTo>
                <a:cubicBezTo>
                  <a:pt x="418" y="246"/>
                  <a:pt x="418" y="247"/>
                  <a:pt x="418" y="247"/>
                </a:cubicBezTo>
                <a:cubicBezTo>
                  <a:pt x="418" y="247"/>
                  <a:pt x="418" y="246"/>
                  <a:pt x="418" y="246"/>
                </a:cubicBezTo>
                <a:close/>
                <a:moveTo>
                  <a:pt x="1458" y="912"/>
                </a:moveTo>
                <a:cubicBezTo>
                  <a:pt x="1458" y="912"/>
                  <a:pt x="1458" y="912"/>
                  <a:pt x="1458" y="912"/>
                </a:cubicBezTo>
                <a:cubicBezTo>
                  <a:pt x="1458" y="912"/>
                  <a:pt x="1458" y="912"/>
                  <a:pt x="1458" y="912"/>
                </a:cubicBezTo>
                <a:close/>
                <a:moveTo>
                  <a:pt x="1464" y="913"/>
                </a:moveTo>
                <a:cubicBezTo>
                  <a:pt x="1464" y="913"/>
                  <a:pt x="1465" y="913"/>
                  <a:pt x="1465" y="913"/>
                </a:cubicBezTo>
                <a:cubicBezTo>
                  <a:pt x="1465" y="913"/>
                  <a:pt x="1464" y="913"/>
                  <a:pt x="1464" y="913"/>
                </a:cubicBezTo>
                <a:close/>
                <a:moveTo>
                  <a:pt x="1486" y="877"/>
                </a:moveTo>
                <a:cubicBezTo>
                  <a:pt x="1482" y="878"/>
                  <a:pt x="1477" y="878"/>
                  <a:pt x="1472" y="878"/>
                </a:cubicBezTo>
                <a:cubicBezTo>
                  <a:pt x="1433" y="878"/>
                  <a:pt x="1396" y="847"/>
                  <a:pt x="1388" y="808"/>
                </a:cubicBezTo>
                <a:cubicBezTo>
                  <a:pt x="1384" y="785"/>
                  <a:pt x="1389" y="762"/>
                  <a:pt x="1401" y="745"/>
                </a:cubicBezTo>
                <a:cubicBezTo>
                  <a:pt x="1414" y="727"/>
                  <a:pt x="1434" y="714"/>
                  <a:pt x="1457" y="710"/>
                </a:cubicBezTo>
                <a:cubicBezTo>
                  <a:pt x="1462" y="709"/>
                  <a:pt x="1468" y="708"/>
                  <a:pt x="1473" y="708"/>
                </a:cubicBezTo>
                <a:cubicBezTo>
                  <a:pt x="1513" y="708"/>
                  <a:pt x="1547" y="738"/>
                  <a:pt x="1555" y="779"/>
                </a:cubicBezTo>
                <a:cubicBezTo>
                  <a:pt x="1564" y="822"/>
                  <a:pt x="1532" y="868"/>
                  <a:pt x="1486" y="877"/>
                </a:cubicBezTo>
                <a:close/>
              </a:path>
            </a:pathLst>
          </a:custGeom>
          <a:solidFill>
            <a:srgbClr val="AD488D"/>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63182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8"/>
          <p:cNvGrpSpPr>
            <a:grpSpLocks noChangeAspect="1"/>
          </p:cNvGrpSpPr>
          <p:nvPr/>
        </p:nvGrpSpPr>
        <p:grpSpPr bwMode="auto">
          <a:xfrm>
            <a:off x="1124709" y="552983"/>
            <a:ext cx="402147" cy="709996"/>
            <a:chOff x="-2776" y="-297"/>
            <a:chExt cx="2546" cy="4495"/>
          </a:xfrm>
          <a:solidFill>
            <a:srgbClr val="AD488D"/>
          </a:solidFill>
        </p:grpSpPr>
        <p:sp>
          <p:nvSpPr>
            <p:cNvPr id="4" name="Freeform 19"/>
            <p:cNvSpPr>
              <a:spLocks noEditPoints="1"/>
            </p:cNvSpPr>
            <p:nvPr/>
          </p:nvSpPr>
          <p:spPr bwMode="auto">
            <a:xfrm>
              <a:off x="-2776" y="-297"/>
              <a:ext cx="2546" cy="3570"/>
            </a:xfrm>
            <a:custGeom>
              <a:avLst/>
              <a:gdLst>
                <a:gd name="T0" fmla="*/ 977 w 1075"/>
                <a:gd name="T1" fmla="*/ 1330 h 1509"/>
                <a:gd name="T2" fmla="*/ 1075 w 1075"/>
                <a:gd name="T3" fmla="*/ 753 h 1509"/>
                <a:gd name="T4" fmla="*/ 1037 w 1075"/>
                <a:gd name="T5" fmla="*/ 634 h 1509"/>
                <a:gd name="T6" fmla="*/ 895 w 1075"/>
                <a:gd name="T7" fmla="*/ 91 h 1509"/>
                <a:gd name="T8" fmla="*/ 790 w 1075"/>
                <a:gd name="T9" fmla="*/ 137 h 1509"/>
                <a:gd name="T10" fmla="*/ 646 w 1075"/>
                <a:gd name="T11" fmla="*/ 0 h 1509"/>
                <a:gd name="T12" fmla="*/ 501 w 1075"/>
                <a:gd name="T13" fmla="*/ 138 h 1509"/>
                <a:gd name="T14" fmla="*/ 394 w 1075"/>
                <a:gd name="T15" fmla="*/ 96 h 1509"/>
                <a:gd name="T16" fmla="*/ 248 w 1075"/>
                <a:gd name="T17" fmla="*/ 234 h 1509"/>
                <a:gd name="T18" fmla="*/ 142 w 1075"/>
                <a:gd name="T19" fmla="*/ 192 h 1509"/>
                <a:gd name="T20" fmla="*/ 0 w 1075"/>
                <a:gd name="T21" fmla="*/ 755 h 1509"/>
                <a:gd name="T22" fmla="*/ 98 w 1075"/>
                <a:gd name="T23" fmla="*/ 1333 h 1509"/>
                <a:gd name="T24" fmla="*/ 152 w 1075"/>
                <a:gd name="T25" fmla="*/ 1509 h 1509"/>
                <a:gd name="T26" fmla="*/ 124 w 1075"/>
                <a:gd name="T27" fmla="*/ 1310 h 1509"/>
                <a:gd name="T28" fmla="*/ 34 w 1075"/>
                <a:gd name="T29" fmla="*/ 864 h 1509"/>
                <a:gd name="T30" fmla="*/ 67 w 1075"/>
                <a:gd name="T31" fmla="*/ 844 h 1509"/>
                <a:gd name="T32" fmla="*/ 279 w 1075"/>
                <a:gd name="T33" fmla="*/ 757 h 1509"/>
                <a:gd name="T34" fmla="*/ 313 w 1075"/>
                <a:gd name="T35" fmla="*/ 744 h 1509"/>
                <a:gd name="T36" fmla="*/ 518 w 1075"/>
                <a:gd name="T37" fmla="*/ 692 h 1509"/>
                <a:gd name="T38" fmla="*/ 548 w 1075"/>
                <a:gd name="T39" fmla="*/ 682 h 1509"/>
                <a:gd name="T40" fmla="*/ 743 w 1075"/>
                <a:gd name="T41" fmla="*/ 721 h 1509"/>
                <a:gd name="T42" fmla="*/ 725 w 1075"/>
                <a:gd name="T43" fmla="*/ 839 h 1509"/>
                <a:gd name="T44" fmla="*/ 499 w 1075"/>
                <a:gd name="T45" fmla="*/ 1134 h 1509"/>
                <a:gd name="T46" fmla="*/ 519 w 1075"/>
                <a:gd name="T47" fmla="*/ 1123 h 1509"/>
                <a:gd name="T48" fmla="*/ 762 w 1075"/>
                <a:gd name="T49" fmla="*/ 869 h 1509"/>
                <a:gd name="T50" fmla="*/ 778 w 1075"/>
                <a:gd name="T51" fmla="*/ 704 h 1509"/>
                <a:gd name="T52" fmla="*/ 767 w 1075"/>
                <a:gd name="T53" fmla="*/ 688 h 1509"/>
                <a:gd name="T54" fmla="*/ 762 w 1075"/>
                <a:gd name="T55" fmla="*/ 688 h 1509"/>
                <a:gd name="T56" fmla="*/ 536 w 1075"/>
                <a:gd name="T57" fmla="*/ 633 h 1509"/>
                <a:gd name="T58" fmla="*/ 525 w 1075"/>
                <a:gd name="T59" fmla="*/ 623 h 1509"/>
                <a:gd name="T60" fmla="*/ 478 w 1075"/>
                <a:gd name="T61" fmla="*/ 483 h 1509"/>
                <a:gd name="T62" fmla="*/ 840 w 1075"/>
                <a:gd name="T63" fmla="*/ 460 h 1509"/>
                <a:gd name="T64" fmla="*/ 928 w 1075"/>
                <a:gd name="T65" fmla="*/ 509 h 1509"/>
                <a:gd name="T66" fmla="*/ 953 w 1075"/>
                <a:gd name="T67" fmla="*/ 1303 h 1509"/>
                <a:gd name="T68" fmla="*/ 907 w 1075"/>
                <a:gd name="T69" fmla="*/ 1491 h 1509"/>
                <a:gd name="T70" fmla="*/ 939 w 1075"/>
                <a:gd name="T71" fmla="*/ 1491 h 1509"/>
                <a:gd name="T72" fmla="*/ 252 w 1075"/>
                <a:gd name="T73" fmla="*/ 746 h 1509"/>
                <a:gd name="T74" fmla="*/ 36 w 1075"/>
                <a:gd name="T75" fmla="*/ 733 h 1509"/>
                <a:gd name="T76" fmla="*/ 36 w 1075"/>
                <a:gd name="T77" fmla="*/ 334 h 1509"/>
                <a:gd name="T78" fmla="*/ 257 w 1075"/>
                <a:gd name="T79" fmla="*/ 334 h 1509"/>
                <a:gd name="T80" fmla="*/ 506 w 1075"/>
                <a:gd name="T81" fmla="*/ 431 h 1509"/>
                <a:gd name="T82" fmla="*/ 446 w 1075"/>
                <a:gd name="T83" fmla="*/ 436 h 1509"/>
                <a:gd name="T84" fmla="*/ 497 w 1075"/>
                <a:gd name="T85" fmla="*/ 640 h 1509"/>
                <a:gd name="T86" fmla="*/ 501 w 1075"/>
                <a:gd name="T87" fmla="*/ 659 h 1509"/>
                <a:gd name="T88" fmla="*/ 286 w 1075"/>
                <a:gd name="T89" fmla="*/ 629 h 1509"/>
                <a:gd name="T90" fmla="*/ 396 w 1075"/>
                <a:gd name="T91" fmla="*/ 128 h 1509"/>
                <a:gd name="T92" fmla="*/ 506 w 1075"/>
                <a:gd name="T93" fmla="*/ 431 h 1509"/>
                <a:gd name="T94" fmla="*/ 538 w 1075"/>
                <a:gd name="T95" fmla="*/ 434 h 1509"/>
                <a:gd name="T96" fmla="*/ 648 w 1075"/>
                <a:gd name="T97" fmla="*/ 34 h 1509"/>
                <a:gd name="T98" fmla="*/ 759 w 1075"/>
                <a:gd name="T99" fmla="*/ 434 h 1509"/>
                <a:gd name="T100" fmla="*/ 969 w 1075"/>
                <a:gd name="T101" fmla="*/ 519 h 1509"/>
                <a:gd name="T102" fmla="*/ 950 w 1075"/>
                <a:gd name="T103" fmla="*/ 495 h 1509"/>
                <a:gd name="T104" fmla="*/ 948 w 1075"/>
                <a:gd name="T105" fmla="*/ 492 h 1509"/>
                <a:gd name="T106" fmla="*/ 788 w 1075"/>
                <a:gd name="T107" fmla="*/ 434 h 1509"/>
                <a:gd name="T108" fmla="*/ 898 w 1075"/>
                <a:gd name="T109" fmla="*/ 125 h 1509"/>
                <a:gd name="T110" fmla="*/ 1008 w 1075"/>
                <a:gd name="T111" fmla="*/ 568 h 1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75" h="1509">
                  <a:moveTo>
                    <a:pt x="939" y="1491"/>
                  </a:moveTo>
                  <a:cubicBezTo>
                    <a:pt x="939" y="1430"/>
                    <a:pt x="956" y="1386"/>
                    <a:pt x="977" y="1330"/>
                  </a:cubicBezTo>
                  <a:cubicBezTo>
                    <a:pt x="981" y="1318"/>
                    <a:pt x="981" y="1318"/>
                    <a:pt x="981" y="1318"/>
                  </a:cubicBezTo>
                  <a:cubicBezTo>
                    <a:pt x="1021" y="1216"/>
                    <a:pt x="1075" y="1077"/>
                    <a:pt x="1075" y="753"/>
                  </a:cubicBezTo>
                  <a:cubicBezTo>
                    <a:pt x="1073" y="721"/>
                    <a:pt x="1060" y="679"/>
                    <a:pt x="1040" y="638"/>
                  </a:cubicBezTo>
                  <a:cubicBezTo>
                    <a:pt x="1037" y="634"/>
                    <a:pt x="1037" y="634"/>
                    <a:pt x="1037" y="634"/>
                  </a:cubicBezTo>
                  <a:cubicBezTo>
                    <a:pt x="1037" y="233"/>
                    <a:pt x="1037" y="233"/>
                    <a:pt x="1037" y="233"/>
                  </a:cubicBezTo>
                  <a:cubicBezTo>
                    <a:pt x="1037" y="154"/>
                    <a:pt x="974" y="91"/>
                    <a:pt x="895" y="91"/>
                  </a:cubicBezTo>
                  <a:cubicBezTo>
                    <a:pt x="864" y="91"/>
                    <a:pt x="837" y="100"/>
                    <a:pt x="816" y="116"/>
                  </a:cubicBezTo>
                  <a:cubicBezTo>
                    <a:pt x="790" y="137"/>
                    <a:pt x="790" y="137"/>
                    <a:pt x="790" y="137"/>
                  </a:cubicBezTo>
                  <a:cubicBezTo>
                    <a:pt x="781" y="105"/>
                    <a:pt x="781" y="105"/>
                    <a:pt x="781" y="105"/>
                  </a:cubicBezTo>
                  <a:cubicBezTo>
                    <a:pt x="763" y="44"/>
                    <a:pt x="706" y="0"/>
                    <a:pt x="646" y="0"/>
                  </a:cubicBezTo>
                  <a:cubicBezTo>
                    <a:pt x="582" y="0"/>
                    <a:pt x="524" y="45"/>
                    <a:pt x="508" y="107"/>
                  </a:cubicBezTo>
                  <a:cubicBezTo>
                    <a:pt x="501" y="138"/>
                    <a:pt x="501" y="138"/>
                    <a:pt x="501" y="138"/>
                  </a:cubicBezTo>
                  <a:cubicBezTo>
                    <a:pt x="474" y="120"/>
                    <a:pt x="474" y="120"/>
                    <a:pt x="474" y="120"/>
                  </a:cubicBezTo>
                  <a:cubicBezTo>
                    <a:pt x="452" y="104"/>
                    <a:pt x="424" y="96"/>
                    <a:pt x="394" y="96"/>
                  </a:cubicBezTo>
                  <a:cubicBezTo>
                    <a:pt x="329" y="96"/>
                    <a:pt x="272" y="141"/>
                    <a:pt x="256" y="203"/>
                  </a:cubicBezTo>
                  <a:cubicBezTo>
                    <a:pt x="248" y="234"/>
                    <a:pt x="248" y="234"/>
                    <a:pt x="248" y="234"/>
                  </a:cubicBezTo>
                  <a:cubicBezTo>
                    <a:pt x="222" y="215"/>
                    <a:pt x="222" y="215"/>
                    <a:pt x="222" y="215"/>
                  </a:cubicBezTo>
                  <a:cubicBezTo>
                    <a:pt x="200" y="200"/>
                    <a:pt x="172" y="192"/>
                    <a:pt x="142" y="192"/>
                  </a:cubicBezTo>
                  <a:cubicBezTo>
                    <a:pt x="63" y="192"/>
                    <a:pt x="0" y="255"/>
                    <a:pt x="0" y="334"/>
                  </a:cubicBezTo>
                  <a:cubicBezTo>
                    <a:pt x="0" y="755"/>
                    <a:pt x="0" y="755"/>
                    <a:pt x="0" y="755"/>
                  </a:cubicBezTo>
                  <a:cubicBezTo>
                    <a:pt x="0" y="1080"/>
                    <a:pt x="54" y="1219"/>
                    <a:pt x="94" y="1320"/>
                  </a:cubicBezTo>
                  <a:cubicBezTo>
                    <a:pt x="98" y="1333"/>
                    <a:pt x="98" y="1333"/>
                    <a:pt x="98" y="1333"/>
                  </a:cubicBezTo>
                  <a:cubicBezTo>
                    <a:pt x="119" y="1388"/>
                    <a:pt x="136" y="1432"/>
                    <a:pt x="136" y="1493"/>
                  </a:cubicBezTo>
                  <a:cubicBezTo>
                    <a:pt x="136" y="1501"/>
                    <a:pt x="144" y="1509"/>
                    <a:pt x="152" y="1509"/>
                  </a:cubicBezTo>
                  <a:cubicBezTo>
                    <a:pt x="160" y="1509"/>
                    <a:pt x="167" y="1501"/>
                    <a:pt x="167" y="1493"/>
                  </a:cubicBezTo>
                  <a:cubicBezTo>
                    <a:pt x="167" y="1419"/>
                    <a:pt x="146" y="1366"/>
                    <a:pt x="124" y="1310"/>
                  </a:cubicBezTo>
                  <a:cubicBezTo>
                    <a:pt x="121" y="1303"/>
                    <a:pt x="121" y="1303"/>
                    <a:pt x="121" y="1303"/>
                  </a:cubicBezTo>
                  <a:cubicBezTo>
                    <a:pt x="89" y="1218"/>
                    <a:pt x="44" y="1101"/>
                    <a:pt x="34" y="864"/>
                  </a:cubicBezTo>
                  <a:cubicBezTo>
                    <a:pt x="32" y="823"/>
                    <a:pt x="32" y="823"/>
                    <a:pt x="32" y="823"/>
                  </a:cubicBezTo>
                  <a:cubicBezTo>
                    <a:pt x="67" y="844"/>
                    <a:pt x="67" y="844"/>
                    <a:pt x="67" y="844"/>
                  </a:cubicBezTo>
                  <a:cubicBezTo>
                    <a:pt x="89" y="857"/>
                    <a:pt x="113" y="864"/>
                    <a:pt x="142" y="864"/>
                  </a:cubicBezTo>
                  <a:cubicBezTo>
                    <a:pt x="206" y="864"/>
                    <a:pt x="264" y="819"/>
                    <a:pt x="279" y="757"/>
                  </a:cubicBezTo>
                  <a:cubicBezTo>
                    <a:pt x="287" y="726"/>
                    <a:pt x="287" y="726"/>
                    <a:pt x="287" y="726"/>
                  </a:cubicBezTo>
                  <a:cubicBezTo>
                    <a:pt x="313" y="744"/>
                    <a:pt x="313" y="744"/>
                    <a:pt x="313" y="744"/>
                  </a:cubicBezTo>
                  <a:cubicBezTo>
                    <a:pt x="335" y="759"/>
                    <a:pt x="364" y="768"/>
                    <a:pt x="394" y="768"/>
                  </a:cubicBezTo>
                  <a:cubicBezTo>
                    <a:pt x="447" y="768"/>
                    <a:pt x="496" y="738"/>
                    <a:pt x="518" y="692"/>
                  </a:cubicBezTo>
                  <a:cubicBezTo>
                    <a:pt x="528" y="671"/>
                    <a:pt x="528" y="671"/>
                    <a:pt x="528" y="671"/>
                  </a:cubicBezTo>
                  <a:cubicBezTo>
                    <a:pt x="548" y="682"/>
                    <a:pt x="548" y="682"/>
                    <a:pt x="548" y="682"/>
                  </a:cubicBezTo>
                  <a:cubicBezTo>
                    <a:pt x="590" y="706"/>
                    <a:pt x="645" y="718"/>
                    <a:pt x="722" y="720"/>
                  </a:cubicBezTo>
                  <a:cubicBezTo>
                    <a:pt x="743" y="721"/>
                    <a:pt x="743" y="721"/>
                    <a:pt x="743" y="721"/>
                  </a:cubicBezTo>
                  <a:cubicBezTo>
                    <a:pt x="743" y="836"/>
                    <a:pt x="743" y="836"/>
                    <a:pt x="743" y="836"/>
                  </a:cubicBezTo>
                  <a:cubicBezTo>
                    <a:pt x="725" y="839"/>
                    <a:pt x="725" y="839"/>
                    <a:pt x="725" y="839"/>
                  </a:cubicBezTo>
                  <a:cubicBezTo>
                    <a:pt x="558" y="868"/>
                    <a:pt x="489" y="1110"/>
                    <a:pt x="488" y="1113"/>
                  </a:cubicBezTo>
                  <a:cubicBezTo>
                    <a:pt x="486" y="1122"/>
                    <a:pt x="490" y="1131"/>
                    <a:pt x="499" y="1134"/>
                  </a:cubicBezTo>
                  <a:cubicBezTo>
                    <a:pt x="508" y="1136"/>
                    <a:pt x="516" y="1131"/>
                    <a:pt x="519" y="1122"/>
                  </a:cubicBezTo>
                  <a:cubicBezTo>
                    <a:pt x="519" y="1123"/>
                    <a:pt x="519" y="1123"/>
                    <a:pt x="519" y="1123"/>
                  </a:cubicBezTo>
                  <a:cubicBezTo>
                    <a:pt x="525" y="1102"/>
                    <a:pt x="544" y="1048"/>
                    <a:pt x="575" y="998"/>
                  </a:cubicBezTo>
                  <a:cubicBezTo>
                    <a:pt x="627" y="913"/>
                    <a:pt x="692" y="869"/>
                    <a:pt x="762" y="869"/>
                  </a:cubicBezTo>
                  <a:cubicBezTo>
                    <a:pt x="770" y="869"/>
                    <a:pt x="778" y="861"/>
                    <a:pt x="778" y="853"/>
                  </a:cubicBezTo>
                  <a:cubicBezTo>
                    <a:pt x="778" y="704"/>
                    <a:pt x="778" y="704"/>
                    <a:pt x="778" y="704"/>
                  </a:cubicBezTo>
                  <a:cubicBezTo>
                    <a:pt x="778" y="701"/>
                    <a:pt x="776" y="696"/>
                    <a:pt x="772" y="691"/>
                  </a:cubicBezTo>
                  <a:cubicBezTo>
                    <a:pt x="770" y="688"/>
                    <a:pt x="768" y="688"/>
                    <a:pt x="767" y="688"/>
                  </a:cubicBezTo>
                  <a:cubicBezTo>
                    <a:pt x="764" y="688"/>
                    <a:pt x="764" y="688"/>
                    <a:pt x="764" y="688"/>
                  </a:cubicBezTo>
                  <a:cubicBezTo>
                    <a:pt x="762" y="688"/>
                    <a:pt x="762" y="688"/>
                    <a:pt x="762" y="688"/>
                  </a:cubicBezTo>
                  <a:cubicBezTo>
                    <a:pt x="648" y="688"/>
                    <a:pt x="580" y="672"/>
                    <a:pt x="536" y="633"/>
                  </a:cubicBezTo>
                  <a:cubicBezTo>
                    <a:pt x="536" y="633"/>
                    <a:pt x="536" y="633"/>
                    <a:pt x="536" y="633"/>
                  </a:cubicBezTo>
                  <a:cubicBezTo>
                    <a:pt x="532" y="629"/>
                    <a:pt x="532" y="629"/>
                    <a:pt x="532" y="629"/>
                  </a:cubicBezTo>
                  <a:cubicBezTo>
                    <a:pt x="525" y="623"/>
                    <a:pt x="525" y="623"/>
                    <a:pt x="525" y="623"/>
                  </a:cubicBezTo>
                  <a:cubicBezTo>
                    <a:pt x="525" y="622"/>
                    <a:pt x="525" y="622"/>
                    <a:pt x="525" y="622"/>
                  </a:cubicBezTo>
                  <a:cubicBezTo>
                    <a:pt x="496" y="591"/>
                    <a:pt x="480" y="544"/>
                    <a:pt x="478" y="483"/>
                  </a:cubicBezTo>
                  <a:cubicBezTo>
                    <a:pt x="477" y="460"/>
                    <a:pt x="477" y="460"/>
                    <a:pt x="477" y="460"/>
                  </a:cubicBezTo>
                  <a:cubicBezTo>
                    <a:pt x="840" y="460"/>
                    <a:pt x="840" y="460"/>
                    <a:pt x="840" y="460"/>
                  </a:cubicBezTo>
                  <a:cubicBezTo>
                    <a:pt x="876" y="460"/>
                    <a:pt x="907" y="477"/>
                    <a:pt x="925" y="506"/>
                  </a:cubicBezTo>
                  <a:cubicBezTo>
                    <a:pt x="928" y="509"/>
                    <a:pt x="928" y="509"/>
                    <a:pt x="928" y="509"/>
                  </a:cubicBezTo>
                  <a:cubicBezTo>
                    <a:pt x="955" y="543"/>
                    <a:pt x="1043" y="661"/>
                    <a:pt x="1043" y="752"/>
                  </a:cubicBezTo>
                  <a:cubicBezTo>
                    <a:pt x="1043" y="1067"/>
                    <a:pt x="991" y="1204"/>
                    <a:pt x="953" y="1303"/>
                  </a:cubicBezTo>
                  <a:cubicBezTo>
                    <a:pt x="951" y="1307"/>
                    <a:pt x="951" y="1307"/>
                    <a:pt x="951" y="1307"/>
                  </a:cubicBezTo>
                  <a:cubicBezTo>
                    <a:pt x="929" y="1364"/>
                    <a:pt x="907" y="1417"/>
                    <a:pt x="907" y="1491"/>
                  </a:cubicBezTo>
                  <a:cubicBezTo>
                    <a:pt x="907" y="1499"/>
                    <a:pt x="915" y="1507"/>
                    <a:pt x="923" y="1507"/>
                  </a:cubicBezTo>
                  <a:cubicBezTo>
                    <a:pt x="931" y="1507"/>
                    <a:pt x="939" y="1499"/>
                    <a:pt x="939" y="1491"/>
                  </a:cubicBezTo>
                  <a:close/>
                  <a:moveTo>
                    <a:pt x="257" y="746"/>
                  </a:moveTo>
                  <a:cubicBezTo>
                    <a:pt x="252" y="746"/>
                    <a:pt x="252" y="746"/>
                    <a:pt x="252" y="746"/>
                  </a:cubicBezTo>
                  <a:cubicBezTo>
                    <a:pt x="242" y="796"/>
                    <a:pt x="196" y="835"/>
                    <a:pt x="144" y="835"/>
                  </a:cubicBezTo>
                  <a:cubicBezTo>
                    <a:pt x="87" y="835"/>
                    <a:pt x="40" y="790"/>
                    <a:pt x="36" y="733"/>
                  </a:cubicBezTo>
                  <a:cubicBezTo>
                    <a:pt x="36" y="732"/>
                    <a:pt x="36" y="732"/>
                    <a:pt x="36" y="732"/>
                  </a:cubicBezTo>
                  <a:cubicBezTo>
                    <a:pt x="36" y="334"/>
                    <a:pt x="36" y="334"/>
                    <a:pt x="36" y="334"/>
                  </a:cubicBezTo>
                  <a:cubicBezTo>
                    <a:pt x="36" y="274"/>
                    <a:pt x="87" y="223"/>
                    <a:pt x="147" y="223"/>
                  </a:cubicBezTo>
                  <a:cubicBezTo>
                    <a:pt x="206" y="223"/>
                    <a:pt x="257" y="274"/>
                    <a:pt x="257" y="334"/>
                  </a:cubicBezTo>
                  <a:lnTo>
                    <a:pt x="257" y="746"/>
                  </a:lnTo>
                  <a:close/>
                  <a:moveTo>
                    <a:pt x="506" y="431"/>
                  </a:moveTo>
                  <a:cubicBezTo>
                    <a:pt x="459" y="431"/>
                    <a:pt x="459" y="431"/>
                    <a:pt x="459" y="431"/>
                  </a:cubicBezTo>
                  <a:cubicBezTo>
                    <a:pt x="456" y="431"/>
                    <a:pt x="451" y="433"/>
                    <a:pt x="446" y="436"/>
                  </a:cubicBezTo>
                  <a:cubicBezTo>
                    <a:pt x="445" y="438"/>
                    <a:pt x="443" y="441"/>
                    <a:pt x="443" y="447"/>
                  </a:cubicBezTo>
                  <a:cubicBezTo>
                    <a:pt x="443" y="530"/>
                    <a:pt x="461" y="595"/>
                    <a:pt x="497" y="640"/>
                  </a:cubicBezTo>
                  <a:cubicBezTo>
                    <a:pt x="503" y="649"/>
                    <a:pt x="503" y="649"/>
                    <a:pt x="503" y="649"/>
                  </a:cubicBezTo>
                  <a:cubicBezTo>
                    <a:pt x="501" y="659"/>
                    <a:pt x="501" y="659"/>
                    <a:pt x="501" y="659"/>
                  </a:cubicBezTo>
                  <a:cubicBezTo>
                    <a:pt x="488" y="706"/>
                    <a:pt x="445" y="739"/>
                    <a:pt x="396" y="739"/>
                  </a:cubicBezTo>
                  <a:cubicBezTo>
                    <a:pt x="336" y="739"/>
                    <a:pt x="286" y="688"/>
                    <a:pt x="286" y="629"/>
                  </a:cubicBezTo>
                  <a:cubicBezTo>
                    <a:pt x="286" y="238"/>
                    <a:pt x="286" y="238"/>
                    <a:pt x="286" y="238"/>
                  </a:cubicBezTo>
                  <a:cubicBezTo>
                    <a:pt x="286" y="178"/>
                    <a:pt x="336" y="128"/>
                    <a:pt x="396" y="128"/>
                  </a:cubicBezTo>
                  <a:cubicBezTo>
                    <a:pt x="456" y="128"/>
                    <a:pt x="506" y="178"/>
                    <a:pt x="506" y="238"/>
                  </a:cubicBezTo>
                  <a:lnTo>
                    <a:pt x="506" y="431"/>
                  </a:lnTo>
                  <a:close/>
                  <a:moveTo>
                    <a:pt x="759" y="434"/>
                  </a:moveTo>
                  <a:cubicBezTo>
                    <a:pt x="538" y="434"/>
                    <a:pt x="538" y="434"/>
                    <a:pt x="538" y="434"/>
                  </a:cubicBezTo>
                  <a:cubicBezTo>
                    <a:pt x="538" y="144"/>
                    <a:pt x="538" y="144"/>
                    <a:pt x="538" y="144"/>
                  </a:cubicBezTo>
                  <a:cubicBezTo>
                    <a:pt x="538" y="85"/>
                    <a:pt x="589" y="34"/>
                    <a:pt x="648" y="34"/>
                  </a:cubicBezTo>
                  <a:cubicBezTo>
                    <a:pt x="708" y="34"/>
                    <a:pt x="759" y="85"/>
                    <a:pt x="759" y="144"/>
                  </a:cubicBezTo>
                  <a:lnTo>
                    <a:pt x="759" y="434"/>
                  </a:lnTo>
                  <a:close/>
                  <a:moveTo>
                    <a:pt x="1008" y="568"/>
                  </a:moveTo>
                  <a:cubicBezTo>
                    <a:pt x="969" y="519"/>
                    <a:pt x="969" y="519"/>
                    <a:pt x="969" y="519"/>
                  </a:cubicBezTo>
                  <a:cubicBezTo>
                    <a:pt x="965" y="514"/>
                    <a:pt x="962" y="510"/>
                    <a:pt x="959" y="506"/>
                  </a:cubicBezTo>
                  <a:cubicBezTo>
                    <a:pt x="955" y="501"/>
                    <a:pt x="952" y="497"/>
                    <a:pt x="950" y="495"/>
                  </a:cubicBezTo>
                  <a:cubicBezTo>
                    <a:pt x="949" y="494"/>
                    <a:pt x="949" y="494"/>
                    <a:pt x="949" y="494"/>
                  </a:cubicBezTo>
                  <a:cubicBezTo>
                    <a:pt x="948" y="492"/>
                    <a:pt x="948" y="492"/>
                    <a:pt x="948" y="492"/>
                  </a:cubicBezTo>
                  <a:cubicBezTo>
                    <a:pt x="922" y="455"/>
                    <a:pt x="880" y="434"/>
                    <a:pt x="835" y="434"/>
                  </a:cubicBezTo>
                  <a:cubicBezTo>
                    <a:pt x="788" y="434"/>
                    <a:pt x="788" y="434"/>
                    <a:pt x="788" y="434"/>
                  </a:cubicBezTo>
                  <a:cubicBezTo>
                    <a:pt x="788" y="235"/>
                    <a:pt x="788" y="235"/>
                    <a:pt x="788" y="235"/>
                  </a:cubicBezTo>
                  <a:cubicBezTo>
                    <a:pt x="788" y="175"/>
                    <a:pt x="838" y="125"/>
                    <a:pt x="898" y="125"/>
                  </a:cubicBezTo>
                  <a:cubicBezTo>
                    <a:pt x="958" y="125"/>
                    <a:pt x="1008" y="175"/>
                    <a:pt x="1008" y="235"/>
                  </a:cubicBezTo>
                  <a:lnTo>
                    <a:pt x="1008" y="5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20"/>
            <p:cNvSpPr>
              <a:spLocks noEditPoints="1"/>
            </p:cNvSpPr>
            <p:nvPr/>
          </p:nvSpPr>
          <p:spPr bwMode="auto">
            <a:xfrm>
              <a:off x="-2703" y="3181"/>
              <a:ext cx="2340" cy="1017"/>
            </a:xfrm>
            <a:custGeom>
              <a:avLst/>
              <a:gdLst>
                <a:gd name="T0" fmla="*/ 2340 w 2340"/>
                <a:gd name="T1" fmla="*/ 1017 h 1017"/>
                <a:gd name="T2" fmla="*/ 0 w 2340"/>
                <a:gd name="T3" fmla="*/ 1017 h 1017"/>
                <a:gd name="T4" fmla="*/ 0 w 2340"/>
                <a:gd name="T5" fmla="*/ 0 h 1017"/>
                <a:gd name="T6" fmla="*/ 2340 w 2340"/>
                <a:gd name="T7" fmla="*/ 0 h 1017"/>
                <a:gd name="T8" fmla="*/ 2340 w 2340"/>
                <a:gd name="T9" fmla="*/ 1017 h 1017"/>
                <a:gd name="T10" fmla="*/ 85 w 2340"/>
                <a:gd name="T11" fmla="*/ 932 h 1017"/>
                <a:gd name="T12" fmla="*/ 2255 w 2340"/>
                <a:gd name="T13" fmla="*/ 932 h 1017"/>
                <a:gd name="T14" fmla="*/ 2255 w 2340"/>
                <a:gd name="T15" fmla="*/ 85 h 1017"/>
                <a:gd name="T16" fmla="*/ 85 w 2340"/>
                <a:gd name="T17" fmla="*/ 85 h 1017"/>
                <a:gd name="T18" fmla="*/ 85 w 2340"/>
                <a:gd name="T19" fmla="*/ 932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0" h="1017">
                  <a:moveTo>
                    <a:pt x="2340" y="1017"/>
                  </a:moveTo>
                  <a:lnTo>
                    <a:pt x="0" y="1017"/>
                  </a:lnTo>
                  <a:lnTo>
                    <a:pt x="0" y="0"/>
                  </a:lnTo>
                  <a:lnTo>
                    <a:pt x="2340" y="0"/>
                  </a:lnTo>
                  <a:lnTo>
                    <a:pt x="2340" y="1017"/>
                  </a:lnTo>
                  <a:close/>
                  <a:moveTo>
                    <a:pt x="85" y="932"/>
                  </a:moveTo>
                  <a:lnTo>
                    <a:pt x="2255" y="932"/>
                  </a:lnTo>
                  <a:lnTo>
                    <a:pt x="2255" y="85"/>
                  </a:lnTo>
                  <a:lnTo>
                    <a:pt x="85" y="85"/>
                  </a:lnTo>
                  <a:lnTo>
                    <a:pt x="85" y="9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6" name="TextBox 5" descr="Diagonal Up Right:  BOLD"/>
          <p:cNvSpPr txBox="1"/>
          <p:nvPr/>
        </p:nvSpPr>
        <p:spPr>
          <a:xfrm>
            <a:off x="1805601" y="694026"/>
            <a:ext cx="1377162" cy="487313"/>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800" b="1" spc="-150" dirty="0" smtClean="0">
                <a:solidFill>
                  <a:srgbClr val="AD488D"/>
                </a:solidFill>
                <a:latin typeface="Gotham Bold" pitchFamily="50" charset="0"/>
                <a:cs typeface="Gotham Bold" pitchFamily="50" charset="0"/>
              </a:rPr>
              <a:t>BOLD</a:t>
            </a:r>
          </a:p>
        </p:txBody>
      </p:sp>
      <p:sp>
        <p:nvSpPr>
          <p:cNvPr id="14" name="TextBox 13" descr="Diagonal Up Right:  BOLD"/>
          <p:cNvSpPr txBox="1"/>
          <p:nvPr/>
        </p:nvSpPr>
        <p:spPr>
          <a:xfrm>
            <a:off x="1805601" y="1539248"/>
            <a:ext cx="3708934" cy="487313"/>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800" b="1" spc="-150" dirty="0" smtClean="0">
                <a:solidFill>
                  <a:srgbClr val="AD488D"/>
                </a:solidFill>
                <a:latin typeface="Gotham Bold" pitchFamily="50" charset="0"/>
                <a:cs typeface="Gotham Bold" pitchFamily="50" charset="0"/>
              </a:rPr>
              <a:t>PASSIONATE</a:t>
            </a:r>
          </a:p>
        </p:txBody>
      </p:sp>
      <p:sp>
        <p:nvSpPr>
          <p:cNvPr id="18" name="TextBox 17" descr="Diagonal Up Right:  BOLD"/>
          <p:cNvSpPr txBox="1"/>
          <p:nvPr/>
        </p:nvSpPr>
        <p:spPr>
          <a:xfrm>
            <a:off x="1805600" y="2340692"/>
            <a:ext cx="3261699" cy="487313"/>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800" b="1" spc="-150" dirty="0" smtClean="0">
                <a:solidFill>
                  <a:srgbClr val="AD488D"/>
                </a:solidFill>
                <a:latin typeface="Gotham Bold" pitchFamily="50" charset="0"/>
                <a:cs typeface="Gotham Bold" pitchFamily="50" charset="0"/>
              </a:rPr>
              <a:t>ACCOUNTABLE</a:t>
            </a:r>
          </a:p>
        </p:txBody>
      </p:sp>
      <p:sp>
        <p:nvSpPr>
          <p:cNvPr id="22" name="TextBox 21" descr="Diagonal Up Right:  BOLD"/>
          <p:cNvSpPr txBox="1"/>
          <p:nvPr/>
        </p:nvSpPr>
        <p:spPr>
          <a:xfrm>
            <a:off x="1805600" y="3156180"/>
            <a:ext cx="3261699" cy="487313"/>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800" b="1" spc="-150" dirty="0">
                <a:solidFill>
                  <a:srgbClr val="AD488D"/>
                </a:solidFill>
                <a:latin typeface="Gotham Bold" pitchFamily="50" charset="0"/>
                <a:cs typeface="Gotham Bold" pitchFamily="50" charset="0"/>
              </a:rPr>
              <a:t>AUTHENTIC</a:t>
            </a:r>
          </a:p>
        </p:txBody>
      </p:sp>
      <p:sp>
        <p:nvSpPr>
          <p:cNvPr id="26" name="TextBox 25" descr="Diagonal Up Right:  BOLD"/>
          <p:cNvSpPr txBox="1"/>
          <p:nvPr/>
        </p:nvSpPr>
        <p:spPr>
          <a:xfrm>
            <a:off x="1805600" y="4054475"/>
            <a:ext cx="2525099" cy="487313"/>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2800" b="1" spc="-150" dirty="0">
                <a:solidFill>
                  <a:srgbClr val="AD488D"/>
                </a:solidFill>
                <a:latin typeface="Gotham Bold" pitchFamily="50" charset="0"/>
                <a:cs typeface="Gotham Bold" pitchFamily="50" charset="0"/>
              </a:rPr>
              <a:t>CONNECTED</a:t>
            </a:r>
          </a:p>
        </p:txBody>
      </p:sp>
      <p:sp>
        <p:nvSpPr>
          <p:cNvPr id="31" name="Freeform 30"/>
          <p:cNvSpPr>
            <a:spLocks noEditPoints="1"/>
          </p:cNvSpPr>
          <p:nvPr/>
        </p:nvSpPr>
        <p:spPr bwMode="auto">
          <a:xfrm>
            <a:off x="1021361" y="3913432"/>
            <a:ext cx="636748" cy="629267"/>
          </a:xfrm>
          <a:custGeom>
            <a:avLst/>
            <a:gdLst>
              <a:gd name="T0" fmla="*/ 1375 w 1602"/>
              <a:gd name="T1" fmla="*/ 383 h 1583"/>
              <a:gd name="T2" fmla="*/ 1196 w 1602"/>
              <a:gd name="T3" fmla="*/ 227 h 1583"/>
              <a:gd name="T4" fmla="*/ 675 w 1602"/>
              <a:gd name="T5" fmla="*/ 111 h 1583"/>
              <a:gd name="T6" fmla="*/ 228 w 1602"/>
              <a:gd name="T7" fmla="*/ 397 h 1583"/>
              <a:gd name="T8" fmla="*/ 25 w 1602"/>
              <a:gd name="T9" fmla="*/ 724 h 1583"/>
              <a:gd name="T10" fmla="*/ 221 w 1602"/>
              <a:gd name="T11" fmla="*/ 1200 h 1583"/>
              <a:gd name="T12" fmla="*/ 397 w 1602"/>
              <a:gd name="T13" fmla="*/ 1359 h 1583"/>
              <a:gd name="T14" fmla="*/ 917 w 1602"/>
              <a:gd name="T15" fmla="*/ 1476 h 1583"/>
              <a:gd name="T16" fmla="*/ 1365 w 1602"/>
              <a:gd name="T17" fmla="*/ 1189 h 1583"/>
              <a:gd name="T18" fmla="*/ 1206 w 1602"/>
              <a:gd name="T19" fmla="*/ 268 h 1583"/>
              <a:gd name="T20" fmla="*/ 1346 w 1602"/>
              <a:gd name="T21" fmla="*/ 363 h 1583"/>
              <a:gd name="T22" fmla="*/ 1338 w 1602"/>
              <a:gd name="T23" fmla="*/ 373 h 1583"/>
              <a:gd name="T24" fmla="*/ 1205 w 1602"/>
              <a:gd name="T25" fmla="*/ 269 h 1583"/>
              <a:gd name="T26" fmla="*/ 1182 w 1602"/>
              <a:gd name="T27" fmla="*/ 242 h 1583"/>
              <a:gd name="T28" fmla="*/ 1186 w 1602"/>
              <a:gd name="T29" fmla="*/ 237 h 1583"/>
              <a:gd name="T30" fmla="*/ 917 w 1602"/>
              <a:gd name="T31" fmla="*/ 133 h 1583"/>
              <a:gd name="T32" fmla="*/ 796 w 1602"/>
              <a:gd name="T33" fmla="*/ 35 h 1583"/>
              <a:gd name="T34" fmla="*/ 677 w 1602"/>
              <a:gd name="T35" fmla="*/ 139 h 1583"/>
              <a:gd name="T36" fmla="*/ 676 w 1602"/>
              <a:gd name="T37" fmla="*/ 133 h 1583"/>
              <a:gd name="T38" fmla="*/ 322 w 1602"/>
              <a:gd name="T39" fmla="*/ 231 h 1583"/>
              <a:gd name="T40" fmla="*/ 234 w 1602"/>
              <a:gd name="T41" fmla="*/ 318 h 1583"/>
              <a:gd name="T42" fmla="*/ 244 w 1602"/>
              <a:gd name="T43" fmla="*/ 412 h 1583"/>
              <a:gd name="T44" fmla="*/ 239 w 1602"/>
              <a:gd name="T45" fmla="*/ 408 h 1583"/>
              <a:gd name="T46" fmla="*/ 54 w 1602"/>
              <a:gd name="T47" fmla="*/ 745 h 1583"/>
              <a:gd name="T48" fmla="*/ 139 w 1602"/>
              <a:gd name="T49" fmla="*/ 877 h 1583"/>
              <a:gd name="T50" fmla="*/ 131 w 1602"/>
              <a:gd name="T51" fmla="*/ 674 h 1583"/>
              <a:gd name="T52" fmla="*/ 143 w 1602"/>
              <a:gd name="T53" fmla="*/ 675 h 1583"/>
              <a:gd name="T54" fmla="*/ 390 w 1602"/>
              <a:gd name="T55" fmla="*/ 1315 h 1583"/>
              <a:gd name="T56" fmla="*/ 320 w 1602"/>
              <a:gd name="T57" fmla="*/ 1184 h 1583"/>
              <a:gd name="T58" fmla="*/ 402 w 1602"/>
              <a:gd name="T59" fmla="*/ 1354 h 1583"/>
              <a:gd name="T60" fmla="*/ 675 w 1602"/>
              <a:gd name="T61" fmla="*/ 1465 h 1583"/>
              <a:gd name="T62" fmla="*/ 796 w 1602"/>
              <a:gd name="T63" fmla="*/ 1549 h 1583"/>
              <a:gd name="T64" fmla="*/ 1269 w 1602"/>
              <a:gd name="T65" fmla="*/ 1352 h 1583"/>
              <a:gd name="T66" fmla="*/ 1358 w 1602"/>
              <a:gd name="T67" fmla="*/ 1265 h 1583"/>
              <a:gd name="T68" fmla="*/ 1349 w 1602"/>
              <a:gd name="T69" fmla="*/ 1173 h 1583"/>
              <a:gd name="T70" fmla="*/ 1353 w 1602"/>
              <a:gd name="T71" fmla="*/ 1176 h 1583"/>
              <a:gd name="T72" fmla="*/ 1171 w 1602"/>
              <a:gd name="T73" fmla="*/ 1334 h 1583"/>
              <a:gd name="T74" fmla="*/ 677 w 1602"/>
              <a:gd name="T75" fmla="*/ 1441 h 1583"/>
              <a:gd name="T76" fmla="*/ 320 w 1602"/>
              <a:gd name="T77" fmla="*/ 1149 h 1583"/>
              <a:gd name="T78" fmla="*/ 242 w 1602"/>
              <a:gd name="T79" fmla="*/ 772 h 1583"/>
              <a:gd name="T80" fmla="*/ 422 w 1602"/>
              <a:gd name="T81" fmla="*/ 252 h 1583"/>
              <a:gd name="T82" fmla="*/ 1173 w 1602"/>
              <a:gd name="T83" fmla="*/ 254 h 1583"/>
              <a:gd name="T84" fmla="*/ 1444 w 1602"/>
              <a:gd name="T85" fmla="*/ 677 h 1583"/>
              <a:gd name="T86" fmla="*/ 1339 w 1602"/>
              <a:gd name="T87" fmla="*/ 1166 h 1583"/>
              <a:gd name="T88" fmla="*/ 1178 w 1602"/>
              <a:gd name="T89" fmla="*/ 1344 h 1583"/>
              <a:gd name="T90" fmla="*/ 917 w 1602"/>
              <a:gd name="T91" fmla="*/ 1453 h 1583"/>
              <a:gd name="T92" fmla="*/ 675 w 1602"/>
              <a:gd name="T93" fmla="*/ 1459 h 1583"/>
              <a:gd name="T94" fmla="*/ 409 w 1602"/>
              <a:gd name="T95" fmla="*/ 1348 h 1583"/>
              <a:gd name="T96" fmla="*/ 409 w 1602"/>
              <a:gd name="T97" fmla="*/ 235 h 1583"/>
              <a:gd name="T98" fmla="*/ 414 w 1602"/>
              <a:gd name="T99" fmla="*/ 240 h 1583"/>
              <a:gd name="T100" fmla="*/ 1458 w 1602"/>
              <a:gd name="T101" fmla="*/ 912 h 1583"/>
              <a:gd name="T102" fmla="*/ 1486 w 1602"/>
              <a:gd name="T103" fmla="*/ 877 h 1583"/>
              <a:gd name="T104" fmla="*/ 1473 w 1602"/>
              <a:gd name="T105" fmla="*/ 708 h 1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02" h="1583">
                <a:moveTo>
                  <a:pt x="1590" y="772"/>
                </a:moveTo>
                <a:cubicBezTo>
                  <a:pt x="1579" y="717"/>
                  <a:pt x="1533" y="677"/>
                  <a:pt x="1479" y="674"/>
                </a:cubicBezTo>
                <a:cubicBezTo>
                  <a:pt x="1479" y="674"/>
                  <a:pt x="1479" y="674"/>
                  <a:pt x="1479" y="674"/>
                </a:cubicBezTo>
                <a:cubicBezTo>
                  <a:pt x="1461" y="572"/>
                  <a:pt x="1421" y="478"/>
                  <a:pt x="1364" y="396"/>
                </a:cubicBezTo>
                <a:cubicBezTo>
                  <a:pt x="1368" y="392"/>
                  <a:pt x="1371" y="388"/>
                  <a:pt x="1375" y="383"/>
                </a:cubicBezTo>
                <a:cubicBezTo>
                  <a:pt x="1393" y="359"/>
                  <a:pt x="1400" y="328"/>
                  <a:pt x="1395" y="297"/>
                </a:cubicBezTo>
                <a:cubicBezTo>
                  <a:pt x="1390" y="265"/>
                  <a:pt x="1372" y="237"/>
                  <a:pt x="1345" y="218"/>
                </a:cubicBezTo>
                <a:cubicBezTo>
                  <a:pt x="1325" y="204"/>
                  <a:pt x="1301" y="197"/>
                  <a:pt x="1276" y="197"/>
                </a:cubicBezTo>
                <a:cubicBezTo>
                  <a:pt x="1246" y="197"/>
                  <a:pt x="1217" y="208"/>
                  <a:pt x="1196" y="227"/>
                </a:cubicBezTo>
                <a:cubicBezTo>
                  <a:pt x="1196" y="227"/>
                  <a:pt x="1196" y="227"/>
                  <a:pt x="1196" y="227"/>
                </a:cubicBezTo>
                <a:cubicBezTo>
                  <a:pt x="1114" y="170"/>
                  <a:pt x="1020" y="129"/>
                  <a:pt x="918" y="111"/>
                </a:cubicBezTo>
                <a:cubicBezTo>
                  <a:pt x="918" y="111"/>
                  <a:pt x="918" y="111"/>
                  <a:pt x="918" y="111"/>
                </a:cubicBezTo>
                <a:cubicBezTo>
                  <a:pt x="914" y="49"/>
                  <a:pt x="861" y="0"/>
                  <a:pt x="796" y="0"/>
                </a:cubicBezTo>
                <a:cubicBezTo>
                  <a:pt x="732" y="0"/>
                  <a:pt x="678" y="49"/>
                  <a:pt x="675" y="111"/>
                </a:cubicBezTo>
                <a:cubicBezTo>
                  <a:pt x="675" y="111"/>
                  <a:pt x="675" y="111"/>
                  <a:pt x="675" y="111"/>
                </a:cubicBezTo>
                <a:cubicBezTo>
                  <a:pt x="574" y="129"/>
                  <a:pt x="480" y="169"/>
                  <a:pt x="399" y="225"/>
                </a:cubicBezTo>
                <a:cubicBezTo>
                  <a:pt x="378" y="207"/>
                  <a:pt x="351" y="196"/>
                  <a:pt x="322" y="196"/>
                </a:cubicBezTo>
                <a:cubicBezTo>
                  <a:pt x="289" y="196"/>
                  <a:pt x="259" y="209"/>
                  <a:pt x="235" y="233"/>
                </a:cubicBezTo>
                <a:cubicBezTo>
                  <a:pt x="212" y="256"/>
                  <a:pt x="199" y="286"/>
                  <a:pt x="199" y="318"/>
                </a:cubicBezTo>
                <a:cubicBezTo>
                  <a:pt x="198" y="348"/>
                  <a:pt x="208" y="376"/>
                  <a:pt x="228" y="397"/>
                </a:cubicBezTo>
                <a:cubicBezTo>
                  <a:pt x="228" y="397"/>
                  <a:pt x="228" y="397"/>
                  <a:pt x="228" y="397"/>
                </a:cubicBezTo>
                <a:cubicBezTo>
                  <a:pt x="171" y="479"/>
                  <a:pt x="131" y="573"/>
                  <a:pt x="114" y="674"/>
                </a:cubicBezTo>
                <a:cubicBezTo>
                  <a:pt x="114" y="674"/>
                  <a:pt x="114" y="674"/>
                  <a:pt x="114" y="674"/>
                </a:cubicBezTo>
                <a:cubicBezTo>
                  <a:pt x="110" y="674"/>
                  <a:pt x="107" y="675"/>
                  <a:pt x="103" y="676"/>
                </a:cubicBezTo>
                <a:cubicBezTo>
                  <a:pt x="71" y="682"/>
                  <a:pt x="43" y="699"/>
                  <a:pt x="25" y="724"/>
                </a:cubicBezTo>
                <a:cubicBezTo>
                  <a:pt x="7" y="750"/>
                  <a:pt x="0" y="782"/>
                  <a:pt x="7" y="815"/>
                </a:cubicBezTo>
                <a:cubicBezTo>
                  <a:pt x="17" y="867"/>
                  <a:pt x="62" y="908"/>
                  <a:pt x="114" y="913"/>
                </a:cubicBezTo>
                <a:cubicBezTo>
                  <a:pt x="131" y="1015"/>
                  <a:pt x="171" y="1109"/>
                  <a:pt x="229" y="1191"/>
                </a:cubicBezTo>
                <a:cubicBezTo>
                  <a:pt x="229" y="1191"/>
                  <a:pt x="229" y="1191"/>
                  <a:pt x="229" y="1191"/>
                </a:cubicBezTo>
                <a:cubicBezTo>
                  <a:pt x="226" y="1194"/>
                  <a:pt x="224" y="1197"/>
                  <a:pt x="221" y="1200"/>
                </a:cubicBezTo>
                <a:cubicBezTo>
                  <a:pt x="203" y="1227"/>
                  <a:pt x="196" y="1258"/>
                  <a:pt x="201" y="1289"/>
                </a:cubicBezTo>
                <a:cubicBezTo>
                  <a:pt x="207" y="1319"/>
                  <a:pt x="224" y="1346"/>
                  <a:pt x="251" y="1365"/>
                </a:cubicBezTo>
                <a:cubicBezTo>
                  <a:pt x="271" y="1379"/>
                  <a:pt x="295" y="1386"/>
                  <a:pt x="320" y="1386"/>
                </a:cubicBezTo>
                <a:cubicBezTo>
                  <a:pt x="349" y="1386"/>
                  <a:pt x="375" y="1377"/>
                  <a:pt x="397" y="1359"/>
                </a:cubicBezTo>
                <a:cubicBezTo>
                  <a:pt x="397" y="1359"/>
                  <a:pt x="397" y="1359"/>
                  <a:pt x="397" y="1359"/>
                </a:cubicBezTo>
                <a:cubicBezTo>
                  <a:pt x="478" y="1417"/>
                  <a:pt x="573" y="1458"/>
                  <a:pt x="675" y="1476"/>
                </a:cubicBezTo>
                <a:cubicBezTo>
                  <a:pt x="675" y="1476"/>
                  <a:pt x="675" y="1476"/>
                  <a:pt x="675" y="1476"/>
                </a:cubicBezTo>
                <a:cubicBezTo>
                  <a:pt x="681" y="1536"/>
                  <a:pt x="733" y="1583"/>
                  <a:pt x="796" y="1583"/>
                </a:cubicBezTo>
                <a:cubicBezTo>
                  <a:pt x="860" y="1583"/>
                  <a:pt x="912" y="1536"/>
                  <a:pt x="917" y="1476"/>
                </a:cubicBezTo>
                <a:cubicBezTo>
                  <a:pt x="917" y="1476"/>
                  <a:pt x="917" y="1476"/>
                  <a:pt x="917" y="1476"/>
                </a:cubicBezTo>
                <a:cubicBezTo>
                  <a:pt x="1019" y="1458"/>
                  <a:pt x="1113" y="1418"/>
                  <a:pt x="1194" y="1360"/>
                </a:cubicBezTo>
                <a:cubicBezTo>
                  <a:pt x="1215" y="1378"/>
                  <a:pt x="1241" y="1387"/>
                  <a:pt x="1269" y="1387"/>
                </a:cubicBezTo>
                <a:cubicBezTo>
                  <a:pt x="1302" y="1387"/>
                  <a:pt x="1333" y="1374"/>
                  <a:pt x="1356" y="1351"/>
                </a:cubicBezTo>
                <a:cubicBezTo>
                  <a:pt x="1379" y="1328"/>
                  <a:pt x="1392" y="1298"/>
                  <a:pt x="1393" y="1266"/>
                </a:cubicBezTo>
                <a:cubicBezTo>
                  <a:pt x="1393" y="1237"/>
                  <a:pt x="1383" y="1210"/>
                  <a:pt x="1365" y="1189"/>
                </a:cubicBezTo>
                <a:cubicBezTo>
                  <a:pt x="1365" y="1189"/>
                  <a:pt x="1365" y="1189"/>
                  <a:pt x="1365" y="1189"/>
                </a:cubicBezTo>
                <a:cubicBezTo>
                  <a:pt x="1422" y="1108"/>
                  <a:pt x="1461" y="1014"/>
                  <a:pt x="1479" y="913"/>
                </a:cubicBezTo>
                <a:cubicBezTo>
                  <a:pt x="1484" y="913"/>
                  <a:pt x="1489" y="912"/>
                  <a:pt x="1493" y="911"/>
                </a:cubicBezTo>
                <a:cubicBezTo>
                  <a:pt x="1558" y="898"/>
                  <a:pt x="1602" y="834"/>
                  <a:pt x="1590" y="772"/>
                </a:cubicBezTo>
                <a:close/>
                <a:moveTo>
                  <a:pt x="1206" y="268"/>
                </a:moveTo>
                <a:cubicBezTo>
                  <a:pt x="1222" y="245"/>
                  <a:pt x="1248" y="232"/>
                  <a:pt x="1276" y="232"/>
                </a:cubicBezTo>
                <a:cubicBezTo>
                  <a:pt x="1294" y="232"/>
                  <a:pt x="1311" y="237"/>
                  <a:pt x="1325" y="247"/>
                </a:cubicBezTo>
                <a:cubicBezTo>
                  <a:pt x="1344" y="260"/>
                  <a:pt x="1357" y="280"/>
                  <a:pt x="1361" y="303"/>
                </a:cubicBezTo>
                <a:cubicBezTo>
                  <a:pt x="1364" y="325"/>
                  <a:pt x="1359" y="346"/>
                  <a:pt x="1347" y="362"/>
                </a:cubicBezTo>
                <a:cubicBezTo>
                  <a:pt x="1346" y="363"/>
                  <a:pt x="1346" y="363"/>
                  <a:pt x="1346" y="363"/>
                </a:cubicBezTo>
                <a:cubicBezTo>
                  <a:pt x="1344" y="366"/>
                  <a:pt x="1341" y="369"/>
                  <a:pt x="1339" y="372"/>
                </a:cubicBezTo>
                <a:cubicBezTo>
                  <a:pt x="1340" y="371"/>
                  <a:pt x="1341" y="369"/>
                  <a:pt x="1343" y="368"/>
                </a:cubicBezTo>
                <a:cubicBezTo>
                  <a:pt x="1343" y="367"/>
                  <a:pt x="1342" y="367"/>
                  <a:pt x="1342" y="367"/>
                </a:cubicBezTo>
                <a:cubicBezTo>
                  <a:pt x="1337" y="374"/>
                  <a:pt x="1330" y="381"/>
                  <a:pt x="1323" y="386"/>
                </a:cubicBezTo>
                <a:cubicBezTo>
                  <a:pt x="1328" y="382"/>
                  <a:pt x="1333" y="378"/>
                  <a:pt x="1338" y="373"/>
                </a:cubicBezTo>
                <a:cubicBezTo>
                  <a:pt x="1322" y="390"/>
                  <a:pt x="1300" y="399"/>
                  <a:pt x="1276" y="399"/>
                </a:cubicBezTo>
                <a:cubicBezTo>
                  <a:pt x="1258" y="399"/>
                  <a:pt x="1241" y="394"/>
                  <a:pt x="1227" y="384"/>
                </a:cubicBezTo>
                <a:cubicBezTo>
                  <a:pt x="1226" y="383"/>
                  <a:pt x="1226" y="383"/>
                  <a:pt x="1225" y="383"/>
                </a:cubicBezTo>
                <a:cubicBezTo>
                  <a:pt x="1206" y="372"/>
                  <a:pt x="1194" y="354"/>
                  <a:pt x="1189" y="333"/>
                </a:cubicBezTo>
                <a:cubicBezTo>
                  <a:pt x="1185" y="311"/>
                  <a:pt x="1191" y="288"/>
                  <a:pt x="1205" y="269"/>
                </a:cubicBezTo>
                <a:cubicBezTo>
                  <a:pt x="1206" y="268"/>
                  <a:pt x="1206" y="268"/>
                  <a:pt x="1206" y="268"/>
                </a:cubicBezTo>
                <a:close/>
                <a:moveTo>
                  <a:pt x="1358" y="402"/>
                </a:moveTo>
                <a:cubicBezTo>
                  <a:pt x="1358" y="402"/>
                  <a:pt x="1358" y="402"/>
                  <a:pt x="1358" y="402"/>
                </a:cubicBezTo>
                <a:cubicBezTo>
                  <a:pt x="1358" y="402"/>
                  <a:pt x="1358" y="402"/>
                  <a:pt x="1358" y="402"/>
                </a:cubicBezTo>
                <a:close/>
                <a:moveTo>
                  <a:pt x="1182" y="242"/>
                </a:moveTo>
                <a:cubicBezTo>
                  <a:pt x="1180" y="244"/>
                  <a:pt x="1179" y="246"/>
                  <a:pt x="1177" y="248"/>
                </a:cubicBezTo>
                <a:cubicBezTo>
                  <a:pt x="1179" y="246"/>
                  <a:pt x="1180" y="244"/>
                  <a:pt x="1182" y="242"/>
                </a:cubicBezTo>
                <a:close/>
                <a:moveTo>
                  <a:pt x="1186" y="237"/>
                </a:moveTo>
                <a:cubicBezTo>
                  <a:pt x="1186" y="237"/>
                  <a:pt x="1186" y="237"/>
                  <a:pt x="1185" y="238"/>
                </a:cubicBezTo>
                <a:cubicBezTo>
                  <a:pt x="1186" y="237"/>
                  <a:pt x="1186" y="237"/>
                  <a:pt x="1186" y="237"/>
                </a:cubicBezTo>
                <a:close/>
                <a:moveTo>
                  <a:pt x="918" y="125"/>
                </a:moveTo>
                <a:cubicBezTo>
                  <a:pt x="918" y="125"/>
                  <a:pt x="918" y="126"/>
                  <a:pt x="918" y="126"/>
                </a:cubicBezTo>
                <a:cubicBezTo>
                  <a:pt x="918" y="126"/>
                  <a:pt x="918" y="125"/>
                  <a:pt x="918" y="125"/>
                </a:cubicBezTo>
                <a:close/>
                <a:moveTo>
                  <a:pt x="917" y="131"/>
                </a:moveTo>
                <a:cubicBezTo>
                  <a:pt x="917" y="132"/>
                  <a:pt x="917" y="132"/>
                  <a:pt x="917" y="133"/>
                </a:cubicBezTo>
                <a:cubicBezTo>
                  <a:pt x="917" y="132"/>
                  <a:pt x="917" y="132"/>
                  <a:pt x="917" y="131"/>
                </a:cubicBezTo>
                <a:close/>
                <a:moveTo>
                  <a:pt x="916" y="138"/>
                </a:moveTo>
                <a:cubicBezTo>
                  <a:pt x="916" y="139"/>
                  <a:pt x="916" y="139"/>
                  <a:pt x="916" y="139"/>
                </a:cubicBezTo>
                <a:cubicBezTo>
                  <a:pt x="916" y="139"/>
                  <a:pt x="916" y="139"/>
                  <a:pt x="916" y="138"/>
                </a:cubicBezTo>
                <a:close/>
                <a:moveTo>
                  <a:pt x="796" y="35"/>
                </a:moveTo>
                <a:cubicBezTo>
                  <a:pt x="844" y="35"/>
                  <a:pt x="883" y="72"/>
                  <a:pt x="883" y="118"/>
                </a:cubicBezTo>
                <a:cubicBezTo>
                  <a:pt x="883" y="164"/>
                  <a:pt x="844" y="201"/>
                  <a:pt x="796" y="201"/>
                </a:cubicBezTo>
                <a:cubicBezTo>
                  <a:pt x="748" y="201"/>
                  <a:pt x="709" y="164"/>
                  <a:pt x="709" y="118"/>
                </a:cubicBezTo>
                <a:cubicBezTo>
                  <a:pt x="709" y="72"/>
                  <a:pt x="748" y="35"/>
                  <a:pt x="796" y="35"/>
                </a:cubicBezTo>
                <a:close/>
                <a:moveTo>
                  <a:pt x="677" y="139"/>
                </a:moveTo>
                <a:cubicBezTo>
                  <a:pt x="677" y="139"/>
                  <a:pt x="677" y="139"/>
                  <a:pt x="677" y="138"/>
                </a:cubicBezTo>
                <a:cubicBezTo>
                  <a:pt x="677" y="139"/>
                  <a:pt x="677" y="139"/>
                  <a:pt x="677" y="139"/>
                </a:cubicBezTo>
                <a:close/>
                <a:moveTo>
                  <a:pt x="676" y="133"/>
                </a:moveTo>
                <a:cubicBezTo>
                  <a:pt x="676" y="132"/>
                  <a:pt x="676" y="132"/>
                  <a:pt x="675" y="131"/>
                </a:cubicBezTo>
                <a:cubicBezTo>
                  <a:pt x="676" y="132"/>
                  <a:pt x="676" y="132"/>
                  <a:pt x="676" y="133"/>
                </a:cubicBezTo>
                <a:close/>
                <a:moveTo>
                  <a:pt x="675" y="126"/>
                </a:moveTo>
                <a:cubicBezTo>
                  <a:pt x="675" y="126"/>
                  <a:pt x="675" y="125"/>
                  <a:pt x="675" y="125"/>
                </a:cubicBezTo>
                <a:cubicBezTo>
                  <a:pt x="675" y="125"/>
                  <a:pt x="675" y="126"/>
                  <a:pt x="675" y="126"/>
                </a:cubicBezTo>
                <a:close/>
                <a:moveTo>
                  <a:pt x="260" y="257"/>
                </a:moveTo>
                <a:cubicBezTo>
                  <a:pt x="277" y="240"/>
                  <a:pt x="299" y="231"/>
                  <a:pt x="322" y="231"/>
                </a:cubicBezTo>
                <a:cubicBezTo>
                  <a:pt x="344" y="231"/>
                  <a:pt x="365" y="240"/>
                  <a:pt x="380" y="255"/>
                </a:cubicBezTo>
                <a:cubicBezTo>
                  <a:pt x="412" y="287"/>
                  <a:pt x="411" y="341"/>
                  <a:pt x="377" y="375"/>
                </a:cubicBezTo>
                <a:cubicBezTo>
                  <a:pt x="360" y="392"/>
                  <a:pt x="338" y="401"/>
                  <a:pt x="315" y="401"/>
                </a:cubicBezTo>
                <a:cubicBezTo>
                  <a:pt x="293" y="401"/>
                  <a:pt x="272" y="393"/>
                  <a:pt x="257" y="378"/>
                </a:cubicBezTo>
                <a:cubicBezTo>
                  <a:pt x="242" y="362"/>
                  <a:pt x="233" y="341"/>
                  <a:pt x="234" y="318"/>
                </a:cubicBezTo>
                <a:cubicBezTo>
                  <a:pt x="234" y="295"/>
                  <a:pt x="243" y="274"/>
                  <a:pt x="260" y="257"/>
                </a:cubicBezTo>
                <a:close/>
                <a:moveTo>
                  <a:pt x="249" y="416"/>
                </a:moveTo>
                <a:cubicBezTo>
                  <a:pt x="249" y="416"/>
                  <a:pt x="248" y="415"/>
                  <a:pt x="248" y="415"/>
                </a:cubicBezTo>
                <a:cubicBezTo>
                  <a:pt x="248" y="415"/>
                  <a:pt x="249" y="416"/>
                  <a:pt x="249" y="416"/>
                </a:cubicBezTo>
                <a:close/>
                <a:moveTo>
                  <a:pt x="244" y="412"/>
                </a:moveTo>
                <a:cubicBezTo>
                  <a:pt x="243" y="412"/>
                  <a:pt x="243" y="411"/>
                  <a:pt x="242" y="411"/>
                </a:cubicBezTo>
                <a:cubicBezTo>
                  <a:pt x="243" y="411"/>
                  <a:pt x="243" y="412"/>
                  <a:pt x="244" y="412"/>
                </a:cubicBezTo>
                <a:close/>
                <a:moveTo>
                  <a:pt x="239" y="408"/>
                </a:moveTo>
                <a:cubicBezTo>
                  <a:pt x="238" y="408"/>
                  <a:pt x="238" y="407"/>
                  <a:pt x="237" y="407"/>
                </a:cubicBezTo>
                <a:cubicBezTo>
                  <a:pt x="238" y="407"/>
                  <a:pt x="238" y="408"/>
                  <a:pt x="239" y="408"/>
                </a:cubicBezTo>
                <a:close/>
                <a:moveTo>
                  <a:pt x="119" y="674"/>
                </a:moveTo>
                <a:cubicBezTo>
                  <a:pt x="119" y="674"/>
                  <a:pt x="119" y="674"/>
                  <a:pt x="119" y="674"/>
                </a:cubicBezTo>
                <a:cubicBezTo>
                  <a:pt x="119" y="674"/>
                  <a:pt x="119" y="674"/>
                  <a:pt x="119" y="674"/>
                </a:cubicBezTo>
                <a:close/>
                <a:moveTo>
                  <a:pt x="41" y="808"/>
                </a:moveTo>
                <a:cubicBezTo>
                  <a:pt x="36" y="785"/>
                  <a:pt x="41" y="762"/>
                  <a:pt x="54" y="745"/>
                </a:cubicBezTo>
                <a:cubicBezTo>
                  <a:pt x="66" y="727"/>
                  <a:pt x="86" y="714"/>
                  <a:pt x="109" y="710"/>
                </a:cubicBezTo>
                <a:cubicBezTo>
                  <a:pt x="115" y="709"/>
                  <a:pt x="120" y="708"/>
                  <a:pt x="125" y="708"/>
                </a:cubicBezTo>
                <a:cubicBezTo>
                  <a:pt x="165" y="708"/>
                  <a:pt x="200" y="738"/>
                  <a:pt x="208" y="779"/>
                </a:cubicBezTo>
                <a:cubicBezTo>
                  <a:pt x="212" y="800"/>
                  <a:pt x="207" y="822"/>
                  <a:pt x="194" y="841"/>
                </a:cubicBezTo>
                <a:cubicBezTo>
                  <a:pt x="180" y="859"/>
                  <a:pt x="160" y="873"/>
                  <a:pt x="139" y="877"/>
                </a:cubicBezTo>
                <a:cubicBezTo>
                  <a:pt x="134" y="878"/>
                  <a:pt x="129" y="878"/>
                  <a:pt x="124" y="878"/>
                </a:cubicBezTo>
                <a:cubicBezTo>
                  <a:pt x="85" y="878"/>
                  <a:pt x="49" y="847"/>
                  <a:pt x="41" y="808"/>
                </a:cubicBezTo>
                <a:close/>
                <a:moveTo>
                  <a:pt x="131" y="674"/>
                </a:moveTo>
                <a:cubicBezTo>
                  <a:pt x="131" y="674"/>
                  <a:pt x="132" y="674"/>
                  <a:pt x="132" y="674"/>
                </a:cubicBezTo>
                <a:cubicBezTo>
                  <a:pt x="132" y="674"/>
                  <a:pt x="131" y="674"/>
                  <a:pt x="131" y="674"/>
                </a:cubicBezTo>
                <a:close/>
                <a:moveTo>
                  <a:pt x="137" y="674"/>
                </a:moveTo>
                <a:cubicBezTo>
                  <a:pt x="137" y="674"/>
                  <a:pt x="137" y="674"/>
                  <a:pt x="138" y="674"/>
                </a:cubicBezTo>
                <a:cubicBezTo>
                  <a:pt x="137" y="674"/>
                  <a:pt x="137" y="674"/>
                  <a:pt x="137" y="674"/>
                </a:cubicBezTo>
                <a:close/>
                <a:moveTo>
                  <a:pt x="143" y="675"/>
                </a:moveTo>
                <a:cubicBezTo>
                  <a:pt x="143" y="675"/>
                  <a:pt x="143" y="675"/>
                  <a:pt x="143" y="675"/>
                </a:cubicBezTo>
                <a:cubicBezTo>
                  <a:pt x="143" y="675"/>
                  <a:pt x="143" y="675"/>
                  <a:pt x="143" y="675"/>
                </a:cubicBezTo>
                <a:close/>
                <a:moveTo>
                  <a:pt x="119" y="913"/>
                </a:moveTo>
                <a:cubicBezTo>
                  <a:pt x="119" y="913"/>
                  <a:pt x="119" y="913"/>
                  <a:pt x="119" y="913"/>
                </a:cubicBezTo>
                <a:cubicBezTo>
                  <a:pt x="119" y="913"/>
                  <a:pt x="119" y="913"/>
                  <a:pt x="119" y="913"/>
                </a:cubicBezTo>
                <a:close/>
                <a:moveTo>
                  <a:pt x="390" y="1315"/>
                </a:moveTo>
                <a:cubicBezTo>
                  <a:pt x="375" y="1338"/>
                  <a:pt x="348" y="1352"/>
                  <a:pt x="320" y="1352"/>
                </a:cubicBezTo>
                <a:cubicBezTo>
                  <a:pt x="302" y="1352"/>
                  <a:pt x="285" y="1346"/>
                  <a:pt x="271" y="1336"/>
                </a:cubicBezTo>
                <a:cubicBezTo>
                  <a:pt x="252" y="1323"/>
                  <a:pt x="240" y="1304"/>
                  <a:pt x="236" y="1283"/>
                </a:cubicBezTo>
                <a:cubicBezTo>
                  <a:pt x="232" y="1261"/>
                  <a:pt x="237" y="1239"/>
                  <a:pt x="250" y="1220"/>
                </a:cubicBezTo>
                <a:cubicBezTo>
                  <a:pt x="266" y="1197"/>
                  <a:pt x="292" y="1184"/>
                  <a:pt x="320" y="1184"/>
                </a:cubicBezTo>
                <a:cubicBezTo>
                  <a:pt x="338" y="1184"/>
                  <a:pt x="355" y="1189"/>
                  <a:pt x="369" y="1199"/>
                </a:cubicBezTo>
                <a:cubicBezTo>
                  <a:pt x="388" y="1212"/>
                  <a:pt x="401" y="1233"/>
                  <a:pt x="405" y="1255"/>
                </a:cubicBezTo>
                <a:cubicBezTo>
                  <a:pt x="408" y="1277"/>
                  <a:pt x="403" y="1298"/>
                  <a:pt x="391" y="1315"/>
                </a:cubicBezTo>
                <a:cubicBezTo>
                  <a:pt x="390" y="1315"/>
                  <a:pt x="390" y="1315"/>
                  <a:pt x="390" y="1315"/>
                </a:cubicBezTo>
                <a:close/>
                <a:moveTo>
                  <a:pt x="402" y="1354"/>
                </a:moveTo>
                <a:cubicBezTo>
                  <a:pt x="403" y="1354"/>
                  <a:pt x="403" y="1354"/>
                  <a:pt x="403" y="1354"/>
                </a:cubicBezTo>
                <a:cubicBezTo>
                  <a:pt x="403" y="1354"/>
                  <a:pt x="403" y="1354"/>
                  <a:pt x="402" y="1354"/>
                </a:cubicBezTo>
                <a:close/>
                <a:moveTo>
                  <a:pt x="675" y="1465"/>
                </a:moveTo>
                <a:cubicBezTo>
                  <a:pt x="675" y="1467"/>
                  <a:pt x="675" y="1469"/>
                  <a:pt x="675" y="1471"/>
                </a:cubicBezTo>
                <a:cubicBezTo>
                  <a:pt x="675" y="1469"/>
                  <a:pt x="675" y="1467"/>
                  <a:pt x="675" y="1465"/>
                </a:cubicBezTo>
                <a:close/>
                <a:moveTo>
                  <a:pt x="796" y="1549"/>
                </a:moveTo>
                <a:cubicBezTo>
                  <a:pt x="748" y="1549"/>
                  <a:pt x="709" y="1511"/>
                  <a:pt x="709" y="1465"/>
                </a:cubicBezTo>
                <a:cubicBezTo>
                  <a:pt x="709" y="1420"/>
                  <a:pt x="748" y="1382"/>
                  <a:pt x="796" y="1382"/>
                </a:cubicBezTo>
                <a:cubicBezTo>
                  <a:pt x="844" y="1382"/>
                  <a:pt x="883" y="1420"/>
                  <a:pt x="883" y="1465"/>
                </a:cubicBezTo>
                <a:cubicBezTo>
                  <a:pt x="883" y="1511"/>
                  <a:pt x="844" y="1549"/>
                  <a:pt x="796" y="1549"/>
                </a:cubicBezTo>
                <a:close/>
                <a:moveTo>
                  <a:pt x="918" y="1471"/>
                </a:moveTo>
                <a:cubicBezTo>
                  <a:pt x="918" y="1469"/>
                  <a:pt x="918" y="1467"/>
                  <a:pt x="918" y="1465"/>
                </a:cubicBezTo>
                <a:cubicBezTo>
                  <a:pt x="918" y="1467"/>
                  <a:pt x="918" y="1469"/>
                  <a:pt x="918" y="1471"/>
                </a:cubicBezTo>
                <a:close/>
                <a:moveTo>
                  <a:pt x="1332" y="1326"/>
                </a:moveTo>
                <a:cubicBezTo>
                  <a:pt x="1315" y="1343"/>
                  <a:pt x="1293" y="1352"/>
                  <a:pt x="1269" y="1352"/>
                </a:cubicBezTo>
                <a:cubicBezTo>
                  <a:pt x="1247" y="1352"/>
                  <a:pt x="1227" y="1344"/>
                  <a:pt x="1211" y="1329"/>
                </a:cubicBezTo>
                <a:cubicBezTo>
                  <a:pt x="1179" y="1296"/>
                  <a:pt x="1180" y="1242"/>
                  <a:pt x="1214" y="1209"/>
                </a:cubicBezTo>
                <a:cubicBezTo>
                  <a:pt x="1231" y="1192"/>
                  <a:pt x="1253" y="1182"/>
                  <a:pt x="1276" y="1182"/>
                </a:cubicBezTo>
                <a:cubicBezTo>
                  <a:pt x="1298" y="1182"/>
                  <a:pt x="1319" y="1191"/>
                  <a:pt x="1334" y="1206"/>
                </a:cubicBezTo>
                <a:cubicBezTo>
                  <a:pt x="1350" y="1222"/>
                  <a:pt x="1358" y="1243"/>
                  <a:pt x="1358" y="1265"/>
                </a:cubicBezTo>
                <a:cubicBezTo>
                  <a:pt x="1357" y="1288"/>
                  <a:pt x="1348" y="1310"/>
                  <a:pt x="1332" y="1326"/>
                </a:cubicBezTo>
                <a:close/>
                <a:moveTo>
                  <a:pt x="1344" y="1169"/>
                </a:moveTo>
                <a:cubicBezTo>
                  <a:pt x="1344" y="1169"/>
                  <a:pt x="1344" y="1169"/>
                  <a:pt x="1344" y="1169"/>
                </a:cubicBezTo>
                <a:cubicBezTo>
                  <a:pt x="1344" y="1169"/>
                  <a:pt x="1344" y="1169"/>
                  <a:pt x="1344" y="1169"/>
                </a:cubicBezTo>
                <a:close/>
                <a:moveTo>
                  <a:pt x="1349" y="1173"/>
                </a:moveTo>
                <a:cubicBezTo>
                  <a:pt x="1349" y="1173"/>
                  <a:pt x="1349" y="1173"/>
                  <a:pt x="1349" y="1173"/>
                </a:cubicBezTo>
                <a:cubicBezTo>
                  <a:pt x="1349" y="1173"/>
                  <a:pt x="1349" y="1173"/>
                  <a:pt x="1349" y="1173"/>
                </a:cubicBezTo>
                <a:close/>
                <a:moveTo>
                  <a:pt x="1353" y="1176"/>
                </a:moveTo>
                <a:cubicBezTo>
                  <a:pt x="1354" y="1177"/>
                  <a:pt x="1354" y="1177"/>
                  <a:pt x="1354" y="1177"/>
                </a:cubicBezTo>
                <a:cubicBezTo>
                  <a:pt x="1354" y="1177"/>
                  <a:pt x="1354" y="1177"/>
                  <a:pt x="1353" y="1176"/>
                </a:cubicBezTo>
                <a:close/>
                <a:moveTo>
                  <a:pt x="1339" y="1166"/>
                </a:moveTo>
                <a:cubicBezTo>
                  <a:pt x="1320" y="1154"/>
                  <a:pt x="1299" y="1148"/>
                  <a:pt x="1276" y="1148"/>
                </a:cubicBezTo>
                <a:cubicBezTo>
                  <a:pt x="1244" y="1148"/>
                  <a:pt x="1213" y="1161"/>
                  <a:pt x="1189" y="1184"/>
                </a:cubicBezTo>
                <a:cubicBezTo>
                  <a:pt x="1148" y="1225"/>
                  <a:pt x="1142" y="1288"/>
                  <a:pt x="1171" y="1334"/>
                </a:cubicBezTo>
                <a:cubicBezTo>
                  <a:pt x="1171" y="1334"/>
                  <a:pt x="1171" y="1334"/>
                  <a:pt x="1171" y="1334"/>
                </a:cubicBezTo>
                <a:cubicBezTo>
                  <a:pt x="1096" y="1386"/>
                  <a:pt x="1009" y="1424"/>
                  <a:pt x="915" y="1441"/>
                </a:cubicBezTo>
                <a:cubicBezTo>
                  <a:pt x="915" y="1441"/>
                  <a:pt x="915" y="1441"/>
                  <a:pt x="915" y="1441"/>
                </a:cubicBezTo>
                <a:cubicBezTo>
                  <a:pt x="904" y="1387"/>
                  <a:pt x="855" y="1347"/>
                  <a:pt x="796" y="1347"/>
                </a:cubicBezTo>
                <a:cubicBezTo>
                  <a:pt x="738" y="1347"/>
                  <a:pt x="689" y="1387"/>
                  <a:pt x="677" y="1441"/>
                </a:cubicBezTo>
                <a:cubicBezTo>
                  <a:pt x="677" y="1441"/>
                  <a:pt x="677" y="1441"/>
                  <a:pt x="677" y="1441"/>
                </a:cubicBezTo>
                <a:cubicBezTo>
                  <a:pt x="583" y="1423"/>
                  <a:pt x="496" y="1386"/>
                  <a:pt x="420" y="1333"/>
                </a:cubicBezTo>
                <a:cubicBezTo>
                  <a:pt x="420" y="1334"/>
                  <a:pt x="419" y="1335"/>
                  <a:pt x="419" y="1335"/>
                </a:cubicBezTo>
                <a:cubicBezTo>
                  <a:pt x="437" y="1311"/>
                  <a:pt x="444" y="1281"/>
                  <a:pt x="439" y="1250"/>
                </a:cubicBezTo>
                <a:cubicBezTo>
                  <a:pt x="434" y="1218"/>
                  <a:pt x="416" y="1189"/>
                  <a:pt x="389" y="1171"/>
                </a:cubicBezTo>
                <a:cubicBezTo>
                  <a:pt x="369" y="1157"/>
                  <a:pt x="345" y="1149"/>
                  <a:pt x="320" y="1149"/>
                </a:cubicBezTo>
                <a:cubicBezTo>
                  <a:pt x="297" y="1149"/>
                  <a:pt x="274" y="1156"/>
                  <a:pt x="255" y="1168"/>
                </a:cubicBezTo>
                <a:cubicBezTo>
                  <a:pt x="255" y="1168"/>
                  <a:pt x="255" y="1168"/>
                  <a:pt x="255" y="1168"/>
                </a:cubicBezTo>
                <a:cubicBezTo>
                  <a:pt x="203" y="1092"/>
                  <a:pt x="165" y="1005"/>
                  <a:pt x="148" y="910"/>
                </a:cubicBezTo>
                <a:cubicBezTo>
                  <a:pt x="148" y="911"/>
                  <a:pt x="147" y="911"/>
                  <a:pt x="146" y="911"/>
                </a:cubicBezTo>
                <a:cubicBezTo>
                  <a:pt x="210" y="898"/>
                  <a:pt x="254" y="834"/>
                  <a:pt x="242" y="772"/>
                </a:cubicBezTo>
                <a:cubicBezTo>
                  <a:pt x="232" y="723"/>
                  <a:pt x="195" y="686"/>
                  <a:pt x="149" y="676"/>
                </a:cubicBezTo>
                <a:cubicBezTo>
                  <a:pt x="166" y="582"/>
                  <a:pt x="202" y="495"/>
                  <a:pt x="255" y="420"/>
                </a:cubicBezTo>
                <a:cubicBezTo>
                  <a:pt x="273" y="430"/>
                  <a:pt x="293" y="436"/>
                  <a:pt x="315" y="436"/>
                </a:cubicBezTo>
                <a:cubicBezTo>
                  <a:pt x="348" y="436"/>
                  <a:pt x="379" y="423"/>
                  <a:pt x="402" y="400"/>
                </a:cubicBezTo>
                <a:cubicBezTo>
                  <a:pt x="442" y="359"/>
                  <a:pt x="449" y="298"/>
                  <a:pt x="422" y="252"/>
                </a:cubicBezTo>
                <a:cubicBezTo>
                  <a:pt x="422" y="252"/>
                  <a:pt x="422" y="252"/>
                  <a:pt x="422" y="252"/>
                </a:cubicBezTo>
                <a:cubicBezTo>
                  <a:pt x="497" y="200"/>
                  <a:pt x="584" y="163"/>
                  <a:pt x="678" y="146"/>
                </a:cubicBezTo>
                <a:cubicBezTo>
                  <a:pt x="691" y="197"/>
                  <a:pt x="739" y="236"/>
                  <a:pt x="796" y="236"/>
                </a:cubicBezTo>
                <a:cubicBezTo>
                  <a:pt x="853" y="236"/>
                  <a:pt x="901" y="197"/>
                  <a:pt x="914" y="146"/>
                </a:cubicBezTo>
                <a:cubicBezTo>
                  <a:pt x="1009" y="163"/>
                  <a:pt x="1097" y="201"/>
                  <a:pt x="1173" y="254"/>
                </a:cubicBezTo>
                <a:cubicBezTo>
                  <a:pt x="1156" y="280"/>
                  <a:pt x="1149" y="311"/>
                  <a:pt x="1155" y="340"/>
                </a:cubicBezTo>
                <a:cubicBezTo>
                  <a:pt x="1161" y="371"/>
                  <a:pt x="1180" y="397"/>
                  <a:pt x="1207" y="413"/>
                </a:cubicBezTo>
                <a:cubicBezTo>
                  <a:pt x="1228" y="427"/>
                  <a:pt x="1252" y="434"/>
                  <a:pt x="1276" y="434"/>
                </a:cubicBezTo>
                <a:cubicBezTo>
                  <a:pt x="1298" y="434"/>
                  <a:pt x="1319" y="428"/>
                  <a:pt x="1337" y="418"/>
                </a:cubicBezTo>
                <a:cubicBezTo>
                  <a:pt x="1390" y="494"/>
                  <a:pt x="1427" y="582"/>
                  <a:pt x="1444" y="677"/>
                </a:cubicBezTo>
                <a:cubicBezTo>
                  <a:pt x="1444" y="677"/>
                  <a:pt x="1444" y="677"/>
                  <a:pt x="1444" y="677"/>
                </a:cubicBezTo>
                <a:cubicBezTo>
                  <a:pt x="1415" y="684"/>
                  <a:pt x="1389" y="701"/>
                  <a:pt x="1373" y="724"/>
                </a:cubicBezTo>
                <a:cubicBezTo>
                  <a:pt x="1355" y="750"/>
                  <a:pt x="1348" y="782"/>
                  <a:pt x="1354" y="815"/>
                </a:cubicBezTo>
                <a:cubicBezTo>
                  <a:pt x="1364" y="861"/>
                  <a:pt x="1400" y="898"/>
                  <a:pt x="1444" y="910"/>
                </a:cubicBezTo>
                <a:cubicBezTo>
                  <a:pt x="1427" y="1003"/>
                  <a:pt x="1391" y="1090"/>
                  <a:pt x="1339" y="1166"/>
                </a:cubicBezTo>
                <a:close/>
                <a:moveTo>
                  <a:pt x="1182" y="1349"/>
                </a:moveTo>
                <a:cubicBezTo>
                  <a:pt x="1182" y="1349"/>
                  <a:pt x="1182" y="1349"/>
                  <a:pt x="1182" y="1348"/>
                </a:cubicBezTo>
                <a:cubicBezTo>
                  <a:pt x="1182" y="1349"/>
                  <a:pt x="1182" y="1349"/>
                  <a:pt x="1182" y="1349"/>
                </a:cubicBezTo>
                <a:close/>
                <a:moveTo>
                  <a:pt x="1178" y="1344"/>
                </a:moveTo>
                <a:cubicBezTo>
                  <a:pt x="1178" y="1344"/>
                  <a:pt x="1178" y="1344"/>
                  <a:pt x="1178" y="1344"/>
                </a:cubicBezTo>
                <a:cubicBezTo>
                  <a:pt x="1178" y="1344"/>
                  <a:pt x="1178" y="1344"/>
                  <a:pt x="1178" y="1344"/>
                </a:cubicBezTo>
                <a:close/>
                <a:moveTo>
                  <a:pt x="918" y="1459"/>
                </a:moveTo>
                <a:cubicBezTo>
                  <a:pt x="918" y="1459"/>
                  <a:pt x="918" y="1459"/>
                  <a:pt x="918" y="1458"/>
                </a:cubicBezTo>
                <a:cubicBezTo>
                  <a:pt x="918" y="1459"/>
                  <a:pt x="918" y="1459"/>
                  <a:pt x="918" y="1459"/>
                </a:cubicBezTo>
                <a:close/>
                <a:moveTo>
                  <a:pt x="917" y="1453"/>
                </a:moveTo>
                <a:cubicBezTo>
                  <a:pt x="917" y="1453"/>
                  <a:pt x="917" y="1453"/>
                  <a:pt x="917" y="1453"/>
                </a:cubicBezTo>
                <a:cubicBezTo>
                  <a:pt x="917" y="1453"/>
                  <a:pt x="917" y="1453"/>
                  <a:pt x="917" y="1453"/>
                </a:cubicBezTo>
                <a:close/>
                <a:moveTo>
                  <a:pt x="675" y="1459"/>
                </a:moveTo>
                <a:cubicBezTo>
                  <a:pt x="675" y="1459"/>
                  <a:pt x="675" y="1459"/>
                  <a:pt x="675" y="1458"/>
                </a:cubicBezTo>
                <a:cubicBezTo>
                  <a:pt x="675" y="1459"/>
                  <a:pt x="675" y="1459"/>
                  <a:pt x="675" y="1459"/>
                </a:cubicBezTo>
                <a:close/>
                <a:moveTo>
                  <a:pt x="675" y="1453"/>
                </a:moveTo>
                <a:cubicBezTo>
                  <a:pt x="675" y="1453"/>
                  <a:pt x="675" y="1453"/>
                  <a:pt x="675" y="1453"/>
                </a:cubicBezTo>
                <a:cubicBezTo>
                  <a:pt x="675" y="1453"/>
                  <a:pt x="675" y="1453"/>
                  <a:pt x="675" y="1453"/>
                </a:cubicBezTo>
                <a:close/>
                <a:moveTo>
                  <a:pt x="408" y="1349"/>
                </a:moveTo>
                <a:cubicBezTo>
                  <a:pt x="408" y="1348"/>
                  <a:pt x="408" y="1348"/>
                  <a:pt x="409" y="1348"/>
                </a:cubicBezTo>
                <a:cubicBezTo>
                  <a:pt x="408" y="1348"/>
                  <a:pt x="408" y="1348"/>
                  <a:pt x="408" y="1349"/>
                </a:cubicBezTo>
                <a:close/>
                <a:moveTo>
                  <a:pt x="413" y="1343"/>
                </a:moveTo>
                <a:cubicBezTo>
                  <a:pt x="413" y="1342"/>
                  <a:pt x="414" y="1342"/>
                  <a:pt x="414" y="1342"/>
                </a:cubicBezTo>
                <a:cubicBezTo>
                  <a:pt x="414" y="1342"/>
                  <a:pt x="413" y="1342"/>
                  <a:pt x="413" y="1343"/>
                </a:cubicBezTo>
                <a:close/>
                <a:moveTo>
                  <a:pt x="409" y="235"/>
                </a:moveTo>
                <a:cubicBezTo>
                  <a:pt x="410" y="236"/>
                  <a:pt x="410" y="236"/>
                  <a:pt x="410" y="236"/>
                </a:cubicBezTo>
                <a:cubicBezTo>
                  <a:pt x="410" y="236"/>
                  <a:pt x="410" y="236"/>
                  <a:pt x="409" y="235"/>
                </a:cubicBezTo>
                <a:close/>
                <a:moveTo>
                  <a:pt x="414" y="240"/>
                </a:moveTo>
                <a:cubicBezTo>
                  <a:pt x="414" y="241"/>
                  <a:pt x="414" y="241"/>
                  <a:pt x="414" y="242"/>
                </a:cubicBezTo>
                <a:cubicBezTo>
                  <a:pt x="414" y="241"/>
                  <a:pt x="414" y="241"/>
                  <a:pt x="414" y="240"/>
                </a:cubicBezTo>
                <a:close/>
                <a:moveTo>
                  <a:pt x="418" y="246"/>
                </a:moveTo>
                <a:cubicBezTo>
                  <a:pt x="418" y="246"/>
                  <a:pt x="418" y="247"/>
                  <a:pt x="418" y="247"/>
                </a:cubicBezTo>
                <a:cubicBezTo>
                  <a:pt x="418" y="247"/>
                  <a:pt x="418" y="246"/>
                  <a:pt x="418" y="246"/>
                </a:cubicBezTo>
                <a:close/>
                <a:moveTo>
                  <a:pt x="1458" y="912"/>
                </a:moveTo>
                <a:cubicBezTo>
                  <a:pt x="1458" y="912"/>
                  <a:pt x="1458" y="912"/>
                  <a:pt x="1458" y="912"/>
                </a:cubicBezTo>
                <a:cubicBezTo>
                  <a:pt x="1458" y="912"/>
                  <a:pt x="1458" y="912"/>
                  <a:pt x="1458" y="912"/>
                </a:cubicBezTo>
                <a:close/>
                <a:moveTo>
                  <a:pt x="1464" y="913"/>
                </a:moveTo>
                <a:cubicBezTo>
                  <a:pt x="1464" y="913"/>
                  <a:pt x="1465" y="913"/>
                  <a:pt x="1465" y="913"/>
                </a:cubicBezTo>
                <a:cubicBezTo>
                  <a:pt x="1465" y="913"/>
                  <a:pt x="1464" y="913"/>
                  <a:pt x="1464" y="913"/>
                </a:cubicBezTo>
                <a:close/>
                <a:moveTo>
                  <a:pt x="1486" y="877"/>
                </a:moveTo>
                <a:cubicBezTo>
                  <a:pt x="1482" y="878"/>
                  <a:pt x="1477" y="878"/>
                  <a:pt x="1472" y="878"/>
                </a:cubicBezTo>
                <a:cubicBezTo>
                  <a:pt x="1433" y="878"/>
                  <a:pt x="1396" y="847"/>
                  <a:pt x="1388" y="808"/>
                </a:cubicBezTo>
                <a:cubicBezTo>
                  <a:pt x="1384" y="785"/>
                  <a:pt x="1389" y="762"/>
                  <a:pt x="1401" y="745"/>
                </a:cubicBezTo>
                <a:cubicBezTo>
                  <a:pt x="1414" y="727"/>
                  <a:pt x="1434" y="714"/>
                  <a:pt x="1457" y="710"/>
                </a:cubicBezTo>
                <a:cubicBezTo>
                  <a:pt x="1462" y="709"/>
                  <a:pt x="1468" y="708"/>
                  <a:pt x="1473" y="708"/>
                </a:cubicBezTo>
                <a:cubicBezTo>
                  <a:pt x="1513" y="708"/>
                  <a:pt x="1547" y="738"/>
                  <a:pt x="1555" y="779"/>
                </a:cubicBezTo>
                <a:cubicBezTo>
                  <a:pt x="1564" y="822"/>
                  <a:pt x="1532" y="868"/>
                  <a:pt x="1486" y="877"/>
                </a:cubicBezTo>
                <a:close/>
              </a:path>
            </a:pathLst>
          </a:custGeom>
          <a:solidFill>
            <a:srgbClr val="AD488D"/>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8" name="Group 37"/>
          <p:cNvGrpSpPr/>
          <p:nvPr/>
        </p:nvGrpSpPr>
        <p:grpSpPr>
          <a:xfrm>
            <a:off x="980732" y="3027712"/>
            <a:ext cx="728177" cy="727378"/>
            <a:chOff x="590514" y="1965960"/>
            <a:chExt cx="1479231" cy="1477608"/>
          </a:xfrm>
        </p:grpSpPr>
        <p:sp>
          <p:nvSpPr>
            <p:cNvPr id="39" name="Freeform 38"/>
            <p:cNvSpPr>
              <a:spLocks/>
            </p:cNvSpPr>
            <p:nvPr/>
          </p:nvSpPr>
          <p:spPr bwMode="auto">
            <a:xfrm>
              <a:off x="590514" y="1965960"/>
              <a:ext cx="1479231" cy="1477608"/>
            </a:xfrm>
            <a:custGeom>
              <a:avLst/>
              <a:gdLst>
                <a:gd name="T0" fmla="*/ 823 w 911"/>
                <a:gd name="T1" fmla="*/ 528 h 910"/>
                <a:gd name="T2" fmla="*/ 911 w 911"/>
                <a:gd name="T3" fmla="*/ 455 h 910"/>
                <a:gd name="T4" fmla="*/ 823 w 911"/>
                <a:gd name="T5" fmla="*/ 382 h 910"/>
                <a:gd name="T6" fmla="*/ 876 w 911"/>
                <a:gd name="T7" fmla="*/ 281 h 910"/>
                <a:gd name="T8" fmla="*/ 767 w 911"/>
                <a:gd name="T9" fmla="*/ 247 h 910"/>
                <a:gd name="T10" fmla="*/ 777 w 911"/>
                <a:gd name="T11" fmla="*/ 133 h 910"/>
                <a:gd name="T12" fmla="*/ 664 w 911"/>
                <a:gd name="T13" fmla="*/ 143 h 910"/>
                <a:gd name="T14" fmla="*/ 630 w 911"/>
                <a:gd name="T15" fmla="*/ 34 h 910"/>
                <a:gd name="T16" fmla="*/ 529 w 911"/>
                <a:gd name="T17" fmla="*/ 87 h 910"/>
                <a:gd name="T18" fmla="*/ 455 w 911"/>
                <a:gd name="T19" fmla="*/ 0 h 910"/>
                <a:gd name="T20" fmla="*/ 382 w 911"/>
                <a:gd name="T21" fmla="*/ 87 h 910"/>
                <a:gd name="T22" fmla="*/ 281 w 911"/>
                <a:gd name="T23" fmla="*/ 34 h 910"/>
                <a:gd name="T24" fmla="*/ 247 w 911"/>
                <a:gd name="T25" fmla="*/ 143 h 910"/>
                <a:gd name="T26" fmla="*/ 133 w 911"/>
                <a:gd name="T27" fmla="*/ 133 h 910"/>
                <a:gd name="T28" fmla="*/ 144 w 911"/>
                <a:gd name="T29" fmla="*/ 247 h 910"/>
                <a:gd name="T30" fmla="*/ 35 w 911"/>
                <a:gd name="T31" fmla="*/ 281 h 910"/>
                <a:gd name="T32" fmla="*/ 88 w 911"/>
                <a:gd name="T33" fmla="*/ 382 h 910"/>
                <a:gd name="T34" fmla="*/ 0 w 911"/>
                <a:gd name="T35" fmla="*/ 455 h 910"/>
                <a:gd name="T36" fmla="*/ 88 w 911"/>
                <a:gd name="T37" fmla="*/ 528 h 910"/>
                <a:gd name="T38" fmla="*/ 35 w 911"/>
                <a:gd name="T39" fmla="*/ 629 h 910"/>
                <a:gd name="T40" fmla="*/ 144 w 911"/>
                <a:gd name="T41" fmla="*/ 663 h 910"/>
                <a:gd name="T42" fmla="*/ 133 w 911"/>
                <a:gd name="T43" fmla="*/ 777 h 910"/>
                <a:gd name="T44" fmla="*/ 247 w 911"/>
                <a:gd name="T45" fmla="*/ 766 h 910"/>
                <a:gd name="T46" fmla="*/ 281 w 911"/>
                <a:gd name="T47" fmla="*/ 875 h 910"/>
                <a:gd name="T48" fmla="*/ 382 w 911"/>
                <a:gd name="T49" fmla="*/ 822 h 910"/>
                <a:gd name="T50" fmla="*/ 455 w 911"/>
                <a:gd name="T51" fmla="*/ 910 h 910"/>
                <a:gd name="T52" fmla="*/ 529 w 911"/>
                <a:gd name="T53" fmla="*/ 822 h 910"/>
                <a:gd name="T54" fmla="*/ 630 w 911"/>
                <a:gd name="T55" fmla="*/ 875 h 910"/>
                <a:gd name="T56" fmla="*/ 664 w 911"/>
                <a:gd name="T57" fmla="*/ 766 h 910"/>
                <a:gd name="T58" fmla="*/ 777 w 911"/>
                <a:gd name="T59" fmla="*/ 777 h 910"/>
                <a:gd name="T60" fmla="*/ 767 w 911"/>
                <a:gd name="T61" fmla="*/ 663 h 910"/>
                <a:gd name="T62" fmla="*/ 876 w 911"/>
                <a:gd name="T63" fmla="*/ 629 h 910"/>
                <a:gd name="T64" fmla="*/ 823 w 911"/>
                <a:gd name="T65" fmla="*/ 528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11" h="910">
                  <a:moveTo>
                    <a:pt x="823" y="528"/>
                  </a:moveTo>
                  <a:lnTo>
                    <a:pt x="911" y="455"/>
                  </a:lnTo>
                  <a:lnTo>
                    <a:pt x="823" y="382"/>
                  </a:lnTo>
                  <a:lnTo>
                    <a:pt x="876" y="281"/>
                  </a:lnTo>
                  <a:lnTo>
                    <a:pt x="767" y="247"/>
                  </a:lnTo>
                  <a:lnTo>
                    <a:pt x="777" y="133"/>
                  </a:lnTo>
                  <a:lnTo>
                    <a:pt x="664" y="143"/>
                  </a:lnTo>
                  <a:lnTo>
                    <a:pt x="630" y="34"/>
                  </a:lnTo>
                  <a:lnTo>
                    <a:pt x="529" y="87"/>
                  </a:lnTo>
                  <a:lnTo>
                    <a:pt x="455" y="0"/>
                  </a:lnTo>
                  <a:lnTo>
                    <a:pt x="382" y="87"/>
                  </a:lnTo>
                  <a:lnTo>
                    <a:pt x="281" y="34"/>
                  </a:lnTo>
                  <a:lnTo>
                    <a:pt x="247" y="143"/>
                  </a:lnTo>
                  <a:lnTo>
                    <a:pt x="133" y="133"/>
                  </a:lnTo>
                  <a:lnTo>
                    <a:pt x="144" y="247"/>
                  </a:lnTo>
                  <a:lnTo>
                    <a:pt x="35" y="281"/>
                  </a:lnTo>
                  <a:lnTo>
                    <a:pt x="88" y="382"/>
                  </a:lnTo>
                  <a:lnTo>
                    <a:pt x="0" y="455"/>
                  </a:lnTo>
                  <a:lnTo>
                    <a:pt x="88" y="528"/>
                  </a:lnTo>
                  <a:lnTo>
                    <a:pt x="35" y="629"/>
                  </a:lnTo>
                  <a:lnTo>
                    <a:pt x="144" y="663"/>
                  </a:lnTo>
                  <a:lnTo>
                    <a:pt x="133" y="777"/>
                  </a:lnTo>
                  <a:lnTo>
                    <a:pt x="247" y="766"/>
                  </a:lnTo>
                  <a:lnTo>
                    <a:pt x="281" y="875"/>
                  </a:lnTo>
                  <a:lnTo>
                    <a:pt x="382" y="822"/>
                  </a:lnTo>
                  <a:lnTo>
                    <a:pt x="455" y="910"/>
                  </a:lnTo>
                  <a:lnTo>
                    <a:pt x="529" y="822"/>
                  </a:lnTo>
                  <a:lnTo>
                    <a:pt x="630" y="875"/>
                  </a:lnTo>
                  <a:lnTo>
                    <a:pt x="664" y="766"/>
                  </a:lnTo>
                  <a:lnTo>
                    <a:pt x="777" y="777"/>
                  </a:lnTo>
                  <a:lnTo>
                    <a:pt x="767" y="663"/>
                  </a:lnTo>
                  <a:lnTo>
                    <a:pt x="876" y="629"/>
                  </a:lnTo>
                  <a:lnTo>
                    <a:pt x="823" y="528"/>
                  </a:lnTo>
                  <a:close/>
                </a:path>
              </a:pathLst>
            </a:custGeom>
            <a:noFill/>
            <a:ln w="12700" cap="flat" cmpd="sng">
              <a:solidFill>
                <a:srgbClr val="AD488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40" name="Group 39"/>
            <p:cNvGrpSpPr>
              <a:grpSpLocks noChangeAspect="1"/>
            </p:cNvGrpSpPr>
            <p:nvPr/>
          </p:nvGrpSpPr>
          <p:grpSpPr bwMode="auto">
            <a:xfrm>
              <a:off x="907415" y="2219324"/>
              <a:ext cx="882650" cy="809624"/>
              <a:chOff x="-1094" y="1162"/>
              <a:chExt cx="556" cy="510"/>
            </a:xfrm>
          </p:grpSpPr>
          <p:sp>
            <p:nvSpPr>
              <p:cNvPr id="41" name="Freeform 14"/>
              <p:cNvSpPr>
                <a:spLocks/>
              </p:cNvSpPr>
              <p:nvPr/>
            </p:nvSpPr>
            <p:spPr bwMode="auto">
              <a:xfrm>
                <a:off x="-979" y="1162"/>
                <a:ext cx="441" cy="491"/>
              </a:xfrm>
              <a:custGeom>
                <a:avLst/>
                <a:gdLst>
                  <a:gd name="T0" fmla="*/ 148 w 184"/>
                  <a:gd name="T1" fmla="*/ 153 h 205"/>
                  <a:gd name="T2" fmla="*/ 148 w 184"/>
                  <a:gd name="T3" fmla="*/ 153 h 205"/>
                  <a:gd name="T4" fmla="*/ 164 w 184"/>
                  <a:gd name="T5" fmla="*/ 169 h 205"/>
                  <a:gd name="T6" fmla="*/ 148 w 184"/>
                  <a:gd name="T7" fmla="*/ 181 h 205"/>
                  <a:gd name="T8" fmla="*/ 136 w 184"/>
                  <a:gd name="T9" fmla="*/ 181 h 205"/>
                  <a:gd name="T10" fmla="*/ 152 w 184"/>
                  <a:gd name="T11" fmla="*/ 193 h 205"/>
                  <a:gd name="T12" fmla="*/ 140 w 184"/>
                  <a:gd name="T13" fmla="*/ 205 h 205"/>
                  <a:gd name="T14" fmla="*/ 72 w 184"/>
                  <a:gd name="T15" fmla="*/ 205 h 205"/>
                  <a:gd name="T16" fmla="*/ 0 w 184"/>
                  <a:gd name="T17" fmla="*/ 193 h 205"/>
                  <a:gd name="T18" fmla="*/ 0 w 184"/>
                  <a:gd name="T19" fmla="*/ 109 h 205"/>
                  <a:gd name="T20" fmla="*/ 68 w 184"/>
                  <a:gd name="T21" fmla="*/ 22 h 205"/>
                  <a:gd name="T22" fmla="*/ 98 w 184"/>
                  <a:gd name="T23" fmla="*/ 30 h 205"/>
                  <a:gd name="T24" fmla="*/ 88 w 184"/>
                  <a:gd name="T25" fmla="*/ 85 h 205"/>
                  <a:gd name="T26" fmla="*/ 168 w 184"/>
                  <a:gd name="T27" fmla="*/ 85 h 205"/>
                  <a:gd name="T28" fmla="*/ 184 w 184"/>
                  <a:gd name="T29" fmla="*/ 101 h 205"/>
                  <a:gd name="T30" fmla="*/ 168 w 184"/>
                  <a:gd name="T31" fmla="*/ 121 h 205"/>
                  <a:gd name="T32" fmla="*/ 155 w 184"/>
                  <a:gd name="T33" fmla="*/ 121 h 205"/>
                  <a:gd name="T34" fmla="*/ 176 w 184"/>
                  <a:gd name="T35" fmla="*/ 137 h 205"/>
                  <a:gd name="T36" fmla="*/ 160 w 184"/>
                  <a:gd name="T37" fmla="*/ 153 h 205"/>
                  <a:gd name="T38" fmla="*/ 148 w 184"/>
                  <a:gd name="T39" fmla="*/ 15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4" h="205">
                    <a:moveTo>
                      <a:pt x="148" y="153"/>
                    </a:moveTo>
                    <a:cubicBezTo>
                      <a:pt x="148" y="153"/>
                      <a:pt x="148" y="153"/>
                      <a:pt x="148" y="153"/>
                    </a:cubicBezTo>
                    <a:cubicBezTo>
                      <a:pt x="156" y="153"/>
                      <a:pt x="164" y="157"/>
                      <a:pt x="164" y="169"/>
                    </a:cubicBezTo>
                    <a:cubicBezTo>
                      <a:pt x="164" y="177"/>
                      <a:pt x="156" y="181"/>
                      <a:pt x="148" y="181"/>
                    </a:cubicBezTo>
                    <a:cubicBezTo>
                      <a:pt x="136" y="181"/>
                      <a:pt x="136" y="181"/>
                      <a:pt x="136" y="181"/>
                    </a:cubicBezTo>
                    <a:cubicBezTo>
                      <a:pt x="144" y="181"/>
                      <a:pt x="152" y="185"/>
                      <a:pt x="152" y="193"/>
                    </a:cubicBezTo>
                    <a:cubicBezTo>
                      <a:pt x="152" y="201"/>
                      <a:pt x="148" y="205"/>
                      <a:pt x="140" y="205"/>
                    </a:cubicBezTo>
                    <a:cubicBezTo>
                      <a:pt x="140" y="205"/>
                      <a:pt x="97" y="205"/>
                      <a:pt x="72" y="205"/>
                    </a:cubicBezTo>
                    <a:cubicBezTo>
                      <a:pt x="43" y="205"/>
                      <a:pt x="35" y="198"/>
                      <a:pt x="0" y="193"/>
                    </a:cubicBezTo>
                    <a:cubicBezTo>
                      <a:pt x="0" y="109"/>
                      <a:pt x="0" y="109"/>
                      <a:pt x="0" y="109"/>
                    </a:cubicBezTo>
                    <a:cubicBezTo>
                      <a:pt x="25" y="109"/>
                      <a:pt x="68" y="63"/>
                      <a:pt x="68" y="22"/>
                    </a:cubicBezTo>
                    <a:cubicBezTo>
                      <a:pt x="68" y="6"/>
                      <a:pt x="90" y="0"/>
                      <a:pt x="98" y="30"/>
                    </a:cubicBezTo>
                    <a:cubicBezTo>
                      <a:pt x="103" y="48"/>
                      <a:pt x="88" y="85"/>
                      <a:pt x="88" y="85"/>
                    </a:cubicBezTo>
                    <a:cubicBezTo>
                      <a:pt x="168" y="85"/>
                      <a:pt x="168" y="85"/>
                      <a:pt x="168" y="85"/>
                    </a:cubicBezTo>
                    <a:cubicBezTo>
                      <a:pt x="176" y="85"/>
                      <a:pt x="184" y="93"/>
                      <a:pt x="184" y="101"/>
                    </a:cubicBezTo>
                    <a:cubicBezTo>
                      <a:pt x="184" y="109"/>
                      <a:pt x="179" y="121"/>
                      <a:pt x="168" y="121"/>
                    </a:cubicBezTo>
                    <a:cubicBezTo>
                      <a:pt x="155" y="121"/>
                      <a:pt x="155" y="121"/>
                      <a:pt x="155" y="121"/>
                    </a:cubicBezTo>
                    <a:cubicBezTo>
                      <a:pt x="166" y="121"/>
                      <a:pt x="176" y="129"/>
                      <a:pt x="176" y="137"/>
                    </a:cubicBezTo>
                    <a:cubicBezTo>
                      <a:pt x="176" y="145"/>
                      <a:pt x="168" y="153"/>
                      <a:pt x="160" y="153"/>
                    </a:cubicBezTo>
                    <a:cubicBezTo>
                      <a:pt x="148" y="153"/>
                      <a:pt x="148" y="153"/>
                      <a:pt x="148" y="153"/>
                    </a:cubicBezTo>
                  </a:path>
                </a:pathLst>
              </a:custGeom>
              <a:noFill/>
              <a:ln w="12700" cap="flat" cmpd="sng">
                <a:solidFill>
                  <a:srgbClr val="AD488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 name="Rectangle 15"/>
              <p:cNvSpPr>
                <a:spLocks noChangeArrowheads="1"/>
              </p:cNvSpPr>
              <p:nvPr/>
            </p:nvSpPr>
            <p:spPr bwMode="auto">
              <a:xfrm>
                <a:off x="-1094" y="1385"/>
                <a:ext cx="115" cy="287"/>
              </a:xfrm>
              <a:prstGeom prst="rect">
                <a:avLst/>
              </a:prstGeom>
              <a:noFill/>
              <a:ln w="12700" cap="flat" cmpd="sng">
                <a:solidFill>
                  <a:srgbClr val="AD488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Oval 16"/>
              <p:cNvSpPr>
                <a:spLocks noChangeArrowheads="1"/>
              </p:cNvSpPr>
              <p:nvPr/>
            </p:nvSpPr>
            <p:spPr bwMode="auto">
              <a:xfrm>
                <a:off x="-1034" y="1615"/>
                <a:ext cx="24" cy="24"/>
              </a:xfrm>
              <a:prstGeom prst="ellipse">
                <a:avLst/>
              </a:prstGeom>
              <a:noFill/>
              <a:ln w="12700" cap="flat" cmpd="sng">
                <a:solidFill>
                  <a:srgbClr val="AD488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49" name="Group 48"/>
          <p:cNvGrpSpPr/>
          <p:nvPr/>
        </p:nvGrpSpPr>
        <p:grpSpPr>
          <a:xfrm>
            <a:off x="1004625" y="2221599"/>
            <a:ext cx="653484" cy="653484"/>
            <a:chOff x="4905375" y="2205038"/>
            <a:chExt cx="1733550" cy="1733550"/>
          </a:xfrm>
        </p:grpSpPr>
        <p:sp>
          <p:nvSpPr>
            <p:cNvPr id="50" name="Freeform 1"/>
            <p:cNvSpPr>
              <a:spLocks noChangeArrowheads="1"/>
            </p:cNvSpPr>
            <p:nvPr/>
          </p:nvSpPr>
          <p:spPr bwMode="auto">
            <a:xfrm>
              <a:off x="5413375" y="2803525"/>
              <a:ext cx="658813" cy="777875"/>
            </a:xfrm>
            <a:custGeom>
              <a:avLst/>
              <a:gdLst>
                <a:gd name="T0" fmla="*/ 1827 w 1828"/>
                <a:gd name="T1" fmla="*/ 0 h 2160"/>
                <a:gd name="T2" fmla="*/ 0 w 1828"/>
                <a:gd name="T3" fmla="*/ 0 h 2160"/>
                <a:gd name="T4" fmla="*/ 581 w 1828"/>
                <a:gd name="T5" fmla="*/ 1246 h 2160"/>
                <a:gd name="T6" fmla="*/ 581 w 1828"/>
                <a:gd name="T7" fmla="*/ 2159 h 2160"/>
                <a:gd name="T8" fmla="*/ 1246 w 1828"/>
                <a:gd name="T9" fmla="*/ 2159 h 2160"/>
                <a:gd name="T10" fmla="*/ 1246 w 1828"/>
                <a:gd name="T11" fmla="*/ 1246 h 2160"/>
                <a:gd name="T12" fmla="*/ 1827 w 1828"/>
                <a:gd name="T13" fmla="*/ 0 h 2160"/>
              </a:gdLst>
              <a:ahLst/>
              <a:cxnLst>
                <a:cxn ang="0">
                  <a:pos x="T0" y="T1"/>
                </a:cxn>
                <a:cxn ang="0">
                  <a:pos x="T2" y="T3"/>
                </a:cxn>
                <a:cxn ang="0">
                  <a:pos x="T4" y="T5"/>
                </a:cxn>
                <a:cxn ang="0">
                  <a:pos x="T6" y="T7"/>
                </a:cxn>
                <a:cxn ang="0">
                  <a:pos x="T8" y="T9"/>
                </a:cxn>
                <a:cxn ang="0">
                  <a:pos x="T10" y="T11"/>
                </a:cxn>
                <a:cxn ang="0">
                  <a:pos x="T12" y="T13"/>
                </a:cxn>
              </a:cxnLst>
              <a:rect l="0" t="0" r="r" b="b"/>
              <a:pathLst>
                <a:path w="1828" h="2160">
                  <a:moveTo>
                    <a:pt x="1827" y="0"/>
                  </a:moveTo>
                  <a:lnTo>
                    <a:pt x="0" y="0"/>
                  </a:lnTo>
                  <a:cubicBezTo>
                    <a:pt x="0" y="436"/>
                    <a:pt x="18" y="1044"/>
                    <a:pt x="581" y="1246"/>
                  </a:cubicBezTo>
                  <a:lnTo>
                    <a:pt x="581" y="2159"/>
                  </a:lnTo>
                  <a:lnTo>
                    <a:pt x="1246" y="2159"/>
                  </a:lnTo>
                  <a:lnTo>
                    <a:pt x="1246" y="1246"/>
                  </a:lnTo>
                  <a:cubicBezTo>
                    <a:pt x="1809" y="1044"/>
                    <a:pt x="1827" y="436"/>
                    <a:pt x="1827" y="0"/>
                  </a:cubicBezTo>
                </a:path>
              </a:pathLst>
            </a:custGeom>
            <a:noFill/>
            <a:ln w="12700" cap="rnd" cmpd="sng">
              <a:solidFill>
                <a:srgbClr val="AD488D"/>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1" name="Freeform 2"/>
            <p:cNvSpPr>
              <a:spLocks noChangeArrowheads="1"/>
            </p:cNvSpPr>
            <p:nvPr/>
          </p:nvSpPr>
          <p:spPr bwMode="auto">
            <a:xfrm>
              <a:off x="5503863" y="2205038"/>
              <a:ext cx="479425" cy="479425"/>
            </a:xfrm>
            <a:custGeom>
              <a:avLst/>
              <a:gdLst>
                <a:gd name="T0" fmla="*/ 1329 w 1330"/>
                <a:gd name="T1" fmla="*/ 664 h 1330"/>
                <a:gd name="T2" fmla="*/ 1240 w 1330"/>
                <a:gd name="T3" fmla="*/ 997 h 1330"/>
                <a:gd name="T4" fmla="*/ 997 w 1330"/>
                <a:gd name="T5" fmla="*/ 1240 h 1330"/>
                <a:gd name="T6" fmla="*/ 665 w 1330"/>
                <a:gd name="T7" fmla="*/ 1329 h 1330"/>
                <a:gd name="T8" fmla="*/ 332 w 1330"/>
                <a:gd name="T9" fmla="*/ 1240 h 1330"/>
                <a:gd name="T10" fmla="*/ 89 w 1330"/>
                <a:gd name="T11" fmla="*/ 997 h 1330"/>
                <a:gd name="T12" fmla="*/ 0 w 1330"/>
                <a:gd name="T13" fmla="*/ 664 h 1330"/>
                <a:gd name="T14" fmla="*/ 89 w 1330"/>
                <a:gd name="T15" fmla="*/ 332 h 1330"/>
                <a:gd name="T16" fmla="*/ 332 w 1330"/>
                <a:gd name="T17" fmla="*/ 89 h 1330"/>
                <a:gd name="T18" fmla="*/ 665 w 1330"/>
                <a:gd name="T19" fmla="*/ 0 h 1330"/>
                <a:gd name="T20" fmla="*/ 997 w 1330"/>
                <a:gd name="T21" fmla="*/ 89 h 1330"/>
                <a:gd name="T22" fmla="*/ 1240 w 1330"/>
                <a:gd name="T23" fmla="*/ 332 h 1330"/>
                <a:gd name="T24" fmla="*/ 1329 w 1330"/>
                <a:gd name="T25" fmla="*/ 664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0" h="1330">
                  <a:moveTo>
                    <a:pt x="1329" y="664"/>
                  </a:moveTo>
                  <a:cubicBezTo>
                    <a:pt x="1329" y="787"/>
                    <a:pt x="1301" y="891"/>
                    <a:pt x="1240" y="997"/>
                  </a:cubicBezTo>
                  <a:cubicBezTo>
                    <a:pt x="1179" y="1103"/>
                    <a:pt x="1103" y="1179"/>
                    <a:pt x="997" y="1240"/>
                  </a:cubicBezTo>
                  <a:cubicBezTo>
                    <a:pt x="891" y="1301"/>
                    <a:pt x="788" y="1329"/>
                    <a:pt x="665" y="1329"/>
                  </a:cubicBezTo>
                  <a:cubicBezTo>
                    <a:pt x="543" y="1329"/>
                    <a:pt x="438" y="1301"/>
                    <a:pt x="332" y="1240"/>
                  </a:cubicBezTo>
                  <a:cubicBezTo>
                    <a:pt x="226" y="1179"/>
                    <a:pt x="150" y="1103"/>
                    <a:pt x="89" y="997"/>
                  </a:cubicBezTo>
                  <a:cubicBezTo>
                    <a:pt x="28" y="891"/>
                    <a:pt x="0" y="786"/>
                    <a:pt x="0" y="664"/>
                  </a:cubicBezTo>
                  <a:cubicBezTo>
                    <a:pt x="0" y="541"/>
                    <a:pt x="28" y="438"/>
                    <a:pt x="89" y="332"/>
                  </a:cubicBezTo>
                  <a:cubicBezTo>
                    <a:pt x="150" y="226"/>
                    <a:pt x="226" y="150"/>
                    <a:pt x="332" y="89"/>
                  </a:cubicBezTo>
                  <a:cubicBezTo>
                    <a:pt x="438" y="28"/>
                    <a:pt x="542" y="0"/>
                    <a:pt x="665" y="0"/>
                  </a:cubicBezTo>
                  <a:cubicBezTo>
                    <a:pt x="787" y="0"/>
                    <a:pt x="891" y="28"/>
                    <a:pt x="997" y="89"/>
                  </a:cubicBezTo>
                  <a:cubicBezTo>
                    <a:pt x="1103" y="150"/>
                    <a:pt x="1179" y="226"/>
                    <a:pt x="1240" y="332"/>
                  </a:cubicBezTo>
                  <a:cubicBezTo>
                    <a:pt x="1301" y="438"/>
                    <a:pt x="1329" y="542"/>
                    <a:pt x="1329" y="664"/>
                  </a:cubicBezTo>
                </a:path>
              </a:pathLst>
            </a:custGeom>
            <a:noFill/>
            <a:ln w="12700" cap="rnd" cmpd="sng">
              <a:solidFill>
                <a:srgbClr val="AD488D"/>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2" name="Freeform 3"/>
            <p:cNvSpPr>
              <a:spLocks noChangeArrowheads="1"/>
            </p:cNvSpPr>
            <p:nvPr/>
          </p:nvSpPr>
          <p:spPr bwMode="auto">
            <a:xfrm>
              <a:off x="4905375" y="3355975"/>
              <a:ext cx="1733550" cy="582613"/>
            </a:xfrm>
            <a:custGeom>
              <a:avLst/>
              <a:gdLst>
                <a:gd name="T0" fmla="*/ 3158 w 4817"/>
                <a:gd name="T1" fmla="*/ 0 h 1620"/>
                <a:gd name="T2" fmla="*/ 4816 w 4817"/>
                <a:gd name="T3" fmla="*/ 790 h 1620"/>
                <a:gd name="T4" fmla="*/ 2408 w 4817"/>
                <a:gd name="T5" fmla="*/ 1619 h 1620"/>
                <a:gd name="T6" fmla="*/ 0 w 4817"/>
                <a:gd name="T7" fmla="*/ 790 h 1620"/>
                <a:gd name="T8" fmla="*/ 1657 w 4817"/>
                <a:gd name="T9" fmla="*/ 0 h 1620"/>
              </a:gdLst>
              <a:ahLst/>
              <a:cxnLst>
                <a:cxn ang="0">
                  <a:pos x="T0" y="T1"/>
                </a:cxn>
                <a:cxn ang="0">
                  <a:pos x="T2" y="T3"/>
                </a:cxn>
                <a:cxn ang="0">
                  <a:pos x="T4" y="T5"/>
                </a:cxn>
                <a:cxn ang="0">
                  <a:pos x="T6" y="T7"/>
                </a:cxn>
                <a:cxn ang="0">
                  <a:pos x="T8" y="T9"/>
                </a:cxn>
              </a:cxnLst>
              <a:rect l="0" t="0" r="r" b="b"/>
              <a:pathLst>
                <a:path w="4817" h="1620">
                  <a:moveTo>
                    <a:pt x="3158" y="0"/>
                  </a:moveTo>
                  <a:cubicBezTo>
                    <a:pt x="4121" y="109"/>
                    <a:pt x="4816" y="421"/>
                    <a:pt x="4816" y="790"/>
                  </a:cubicBezTo>
                  <a:cubicBezTo>
                    <a:pt x="4816" y="1247"/>
                    <a:pt x="3738" y="1619"/>
                    <a:pt x="2408" y="1619"/>
                  </a:cubicBezTo>
                  <a:cubicBezTo>
                    <a:pt x="1077" y="1619"/>
                    <a:pt x="0" y="1247"/>
                    <a:pt x="0" y="790"/>
                  </a:cubicBezTo>
                  <a:cubicBezTo>
                    <a:pt x="0" y="421"/>
                    <a:pt x="694" y="109"/>
                    <a:pt x="1657" y="0"/>
                  </a:cubicBezTo>
                </a:path>
              </a:pathLst>
            </a:custGeom>
            <a:noFill/>
            <a:ln w="12700" cap="rnd" cmpd="sng">
              <a:solidFill>
                <a:srgbClr val="AD488D"/>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sp>
          <p:nvSpPr>
            <p:cNvPr id="53" name="Freeform 4"/>
            <p:cNvSpPr>
              <a:spLocks noChangeArrowheads="1"/>
            </p:cNvSpPr>
            <p:nvPr/>
          </p:nvSpPr>
          <p:spPr bwMode="auto">
            <a:xfrm>
              <a:off x="5233988" y="3481388"/>
              <a:ext cx="1077912" cy="279400"/>
            </a:xfrm>
            <a:custGeom>
              <a:avLst/>
              <a:gdLst>
                <a:gd name="T0" fmla="*/ 2249 w 2992"/>
                <a:gd name="T1" fmla="*/ 1 h 776"/>
                <a:gd name="T2" fmla="*/ 2991 w 2992"/>
                <a:gd name="T3" fmla="*/ 360 h 776"/>
                <a:gd name="T4" fmla="*/ 1496 w 2992"/>
                <a:gd name="T5" fmla="*/ 775 h 776"/>
                <a:gd name="T6" fmla="*/ 0 w 2992"/>
                <a:gd name="T7" fmla="*/ 360 h 776"/>
                <a:gd name="T8" fmla="*/ 748 w 2992"/>
                <a:gd name="T9" fmla="*/ 0 h 776"/>
              </a:gdLst>
              <a:ahLst/>
              <a:cxnLst>
                <a:cxn ang="0">
                  <a:pos x="T0" y="T1"/>
                </a:cxn>
                <a:cxn ang="0">
                  <a:pos x="T2" y="T3"/>
                </a:cxn>
                <a:cxn ang="0">
                  <a:pos x="T4" y="T5"/>
                </a:cxn>
                <a:cxn ang="0">
                  <a:pos x="T6" y="T7"/>
                </a:cxn>
                <a:cxn ang="0">
                  <a:pos x="T8" y="T9"/>
                </a:cxn>
              </a:cxnLst>
              <a:rect l="0" t="0" r="r" b="b"/>
              <a:pathLst>
                <a:path w="2992" h="776">
                  <a:moveTo>
                    <a:pt x="2249" y="1"/>
                  </a:moveTo>
                  <a:cubicBezTo>
                    <a:pt x="2692" y="73"/>
                    <a:pt x="2991" y="206"/>
                    <a:pt x="2991" y="360"/>
                  </a:cubicBezTo>
                  <a:cubicBezTo>
                    <a:pt x="2991" y="589"/>
                    <a:pt x="2321" y="775"/>
                    <a:pt x="1496" y="775"/>
                  </a:cubicBezTo>
                  <a:cubicBezTo>
                    <a:pt x="670" y="775"/>
                    <a:pt x="0" y="589"/>
                    <a:pt x="0" y="360"/>
                  </a:cubicBezTo>
                  <a:cubicBezTo>
                    <a:pt x="0" y="206"/>
                    <a:pt x="301" y="72"/>
                    <a:pt x="748" y="0"/>
                  </a:cubicBezTo>
                </a:path>
              </a:pathLst>
            </a:custGeom>
            <a:noFill/>
            <a:ln w="12700" cap="rnd" cmpd="sng">
              <a:solidFill>
                <a:srgbClr val="AD488D"/>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a:p>
          </p:txBody>
        </p:sp>
      </p:grpSp>
      <p:grpSp>
        <p:nvGrpSpPr>
          <p:cNvPr id="59" name="Group 11"/>
          <p:cNvGrpSpPr>
            <a:grpSpLocks noChangeAspect="1"/>
          </p:cNvGrpSpPr>
          <p:nvPr/>
        </p:nvGrpSpPr>
        <p:grpSpPr bwMode="auto">
          <a:xfrm>
            <a:off x="1031532" y="1472597"/>
            <a:ext cx="590500" cy="584774"/>
            <a:chOff x="-909" y="668"/>
            <a:chExt cx="1547" cy="1532"/>
          </a:xfrm>
          <a:solidFill>
            <a:srgbClr val="AD488D"/>
          </a:solidFill>
        </p:grpSpPr>
        <p:sp>
          <p:nvSpPr>
            <p:cNvPr id="60" name="Freeform 12"/>
            <p:cNvSpPr>
              <a:spLocks/>
            </p:cNvSpPr>
            <p:nvPr/>
          </p:nvSpPr>
          <p:spPr bwMode="auto">
            <a:xfrm>
              <a:off x="-909" y="668"/>
              <a:ext cx="1415" cy="1378"/>
            </a:xfrm>
            <a:custGeom>
              <a:avLst/>
              <a:gdLst>
                <a:gd name="T0" fmla="*/ 640 w 1360"/>
                <a:gd name="T1" fmla="*/ 1325 h 1325"/>
                <a:gd name="T2" fmla="*/ 272 w 1360"/>
                <a:gd name="T3" fmla="*/ 991 h 1325"/>
                <a:gd name="T4" fmla="*/ 0 w 1360"/>
                <a:gd name="T5" fmla="*/ 409 h 1325"/>
                <a:gd name="T6" fmla="*/ 101 w 1360"/>
                <a:gd name="T7" fmla="*/ 120 h 1325"/>
                <a:gd name="T8" fmla="*/ 330 w 1360"/>
                <a:gd name="T9" fmla="*/ 7 h 1325"/>
                <a:gd name="T10" fmla="*/ 567 w 1360"/>
                <a:gd name="T11" fmla="*/ 77 h 1325"/>
                <a:gd name="T12" fmla="*/ 693 w 1360"/>
                <a:gd name="T13" fmla="*/ 268 h 1325"/>
                <a:gd name="T14" fmla="*/ 816 w 1360"/>
                <a:gd name="T15" fmla="*/ 78 h 1325"/>
                <a:gd name="T16" fmla="*/ 1044 w 1360"/>
                <a:gd name="T17" fmla="*/ 8 h 1325"/>
                <a:gd name="T18" fmla="*/ 1263 w 1360"/>
                <a:gd name="T19" fmla="*/ 121 h 1325"/>
                <a:gd name="T20" fmla="*/ 1359 w 1360"/>
                <a:gd name="T21" fmla="*/ 410 h 1325"/>
                <a:gd name="T22" fmla="*/ 1316 w 1360"/>
                <a:gd name="T23" fmla="*/ 621 h 1325"/>
                <a:gd name="T24" fmla="*/ 1288 w 1360"/>
                <a:gd name="T25" fmla="*/ 610 h 1325"/>
                <a:gd name="T26" fmla="*/ 1329 w 1360"/>
                <a:gd name="T27" fmla="*/ 409 h 1325"/>
                <a:gd name="T28" fmla="*/ 1041 w 1360"/>
                <a:gd name="T29" fmla="*/ 37 h 1325"/>
                <a:gd name="T30" fmla="*/ 708 w 1360"/>
                <a:gd name="T31" fmla="*/ 336 h 1325"/>
                <a:gd name="T32" fmla="*/ 693 w 1360"/>
                <a:gd name="T33" fmla="*/ 424 h 1325"/>
                <a:gd name="T34" fmla="*/ 679 w 1360"/>
                <a:gd name="T35" fmla="*/ 336 h 1325"/>
                <a:gd name="T36" fmla="*/ 332 w 1360"/>
                <a:gd name="T37" fmla="*/ 37 h 1325"/>
                <a:gd name="T38" fmla="*/ 30 w 1360"/>
                <a:gd name="T39" fmla="*/ 409 h 1325"/>
                <a:gd name="T40" fmla="*/ 294 w 1360"/>
                <a:gd name="T41" fmla="*/ 972 h 1325"/>
                <a:gd name="T42" fmla="*/ 658 w 1360"/>
                <a:gd name="T43" fmla="*/ 1301 h 1325"/>
                <a:gd name="T44" fmla="*/ 640 w 1360"/>
                <a:gd name="T45" fmla="*/ 1325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60" h="1325">
                  <a:moveTo>
                    <a:pt x="640" y="1325"/>
                  </a:moveTo>
                  <a:cubicBezTo>
                    <a:pt x="577" y="1279"/>
                    <a:pt x="416" y="1155"/>
                    <a:pt x="272" y="991"/>
                  </a:cubicBezTo>
                  <a:cubicBezTo>
                    <a:pt x="92" y="786"/>
                    <a:pt x="0" y="590"/>
                    <a:pt x="0" y="409"/>
                  </a:cubicBezTo>
                  <a:cubicBezTo>
                    <a:pt x="0" y="293"/>
                    <a:pt x="35" y="193"/>
                    <a:pt x="101" y="120"/>
                  </a:cubicBezTo>
                  <a:cubicBezTo>
                    <a:pt x="160" y="55"/>
                    <a:pt x="241" y="15"/>
                    <a:pt x="330" y="7"/>
                  </a:cubicBezTo>
                  <a:cubicBezTo>
                    <a:pt x="415" y="0"/>
                    <a:pt x="500" y="25"/>
                    <a:pt x="567" y="77"/>
                  </a:cubicBezTo>
                  <a:cubicBezTo>
                    <a:pt x="626" y="124"/>
                    <a:pt x="669" y="189"/>
                    <a:pt x="693" y="268"/>
                  </a:cubicBezTo>
                  <a:cubicBezTo>
                    <a:pt x="717" y="189"/>
                    <a:pt x="759" y="124"/>
                    <a:pt x="816" y="78"/>
                  </a:cubicBezTo>
                  <a:cubicBezTo>
                    <a:pt x="880" y="26"/>
                    <a:pt x="961" y="1"/>
                    <a:pt x="1044" y="8"/>
                  </a:cubicBezTo>
                  <a:cubicBezTo>
                    <a:pt x="1129" y="15"/>
                    <a:pt x="1207" y="55"/>
                    <a:pt x="1263" y="121"/>
                  </a:cubicBezTo>
                  <a:cubicBezTo>
                    <a:pt x="1327" y="194"/>
                    <a:pt x="1360" y="294"/>
                    <a:pt x="1359" y="410"/>
                  </a:cubicBezTo>
                  <a:cubicBezTo>
                    <a:pt x="1359" y="477"/>
                    <a:pt x="1344" y="548"/>
                    <a:pt x="1316" y="621"/>
                  </a:cubicBezTo>
                  <a:cubicBezTo>
                    <a:pt x="1288" y="610"/>
                    <a:pt x="1288" y="610"/>
                    <a:pt x="1288" y="610"/>
                  </a:cubicBezTo>
                  <a:cubicBezTo>
                    <a:pt x="1315" y="541"/>
                    <a:pt x="1329" y="473"/>
                    <a:pt x="1329" y="409"/>
                  </a:cubicBezTo>
                  <a:cubicBezTo>
                    <a:pt x="1331" y="169"/>
                    <a:pt x="1186" y="49"/>
                    <a:pt x="1041" y="37"/>
                  </a:cubicBezTo>
                  <a:cubicBezTo>
                    <a:pt x="902" y="25"/>
                    <a:pt x="745" y="113"/>
                    <a:pt x="708" y="336"/>
                  </a:cubicBezTo>
                  <a:cubicBezTo>
                    <a:pt x="693" y="424"/>
                    <a:pt x="693" y="424"/>
                    <a:pt x="693" y="424"/>
                  </a:cubicBezTo>
                  <a:cubicBezTo>
                    <a:pt x="679" y="336"/>
                    <a:pt x="679" y="336"/>
                    <a:pt x="679" y="336"/>
                  </a:cubicBezTo>
                  <a:cubicBezTo>
                    <a:pt x="641" y="113"/>
                    <a:pt x="478" y="25"/>
                    <a:pt x="332" y="37"/>
                  </a:cubicBezTo>
                  <a:cubicBezTo>
                    <a:pt x="182" y="49"/>
                    <a:pt x="30" y="169"/>
                    <a:pt x="30" y="409"/>
                  </a:cubicBezTo>
                  <a:cubicBezTo>
                    <a:pt x="30" y="583"/>
                    <a:pt x="119" y="772"/>
                    <a:pt x="294" y="972"/>
                  </a:cubicBezTo>
                  <a:cubicBezTo>
                    <a:pt x="436" y="1134"/>
                    <a:pt x="596" y="1256"/>
                    <a:pt x="658" y="1301"/>
                  </a:cubicBezTo>
                  <a:lnTo>
                    <a:pt x="640" y="13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3"/>
            <p:cNvSpPr>
              <a:spLocks noEditPoints="1"/>
            </p:cNvSpPr>
            <p:nvPr/>
          </p:nvSpPr>
          <p:spPr bwMode="auto">
            <a:xfrm>
              <a:off x="14" y="1473"/>
              <a:ext cx="420" cy="600"/>
            </a:xfrm>
            <a:custGeom>
              <a:avLst/>
              <a:gdLst>
                <a:gd name="T0" fmla="*/ 203 w 404"/>
                <a:gd name="T1" fmla="*/ 577 h 577"/>
                <a:gd name="T2" fmla="*/ 25 w 404"/>
                <a:gd name="T3" fmla="*/ 448 h 577"/>
                <a:gd name="T4" fmla="*/ 94 w 404"/>
                <a:gd name="T5" fmla="*/ 240 h 577"/>
                <a:gd name="T6" fmla="*/ 113 w 404"/>
                <a:gd name="T7" fmla="*/ 227 h 577"/>
                <a:gd name="T8" fmla="*/ 118 w 404"/>
                <a:gd name="T9" fmla="*/ 253 h 577"/>
                <a:gd name="T10" fmla="*/ 131 w 404"/>
                <a:gd name="T11" fmla="*/ 300 h 577"/>
                <a:gd name="T12" fmla="*/ 118 w 404"/>
                <a:gd name="T13" fmla="*/ 42 h 577"/>
                <a:gd name="T14" fmla="*/ 87 w 404"/>
                <a:gd name="T15" fmla="*/ 0 h 577"/>
                <a:gd name="T16" fmla="*/ 136 w 404"/>
                <a:gd name="T17" fmla="*/ 19 h 577"/>
                <a:gd name="T18" fmla="*/ 377 w 404"/>
                <a:gd name="T19" fmla="*/ 431 h 577"/>
                <a:gd name="T20" fmla="*/ 203 w 404"/>
                <a:gd name="T21" fmla="*/ 577 h 577"/>
                <a:gd name="T22" fmla="*/ 93 w 404"/>
                <a:gd name="T23" fmla="*/ 279 h 577"/>
                <a:gd name="T24" fmla="*/ 53 w 404"/>
                <a:gd name="T25" fmla="*/ 439 h 577"/>
                <a:gd name="T26" fmla="*/ 203 w 404"/>
                <a:gd name="T27" fmla="*/ 548 h 577"/>
                <a:gd name="T28" fmla="*/ 348 w 404"/>
                <a:gd name="T29" fmla="*/ 425 h 577"/>
                <a:gd name="T30" fmla="*/ 168 w 404"/>
                <a:gd name="T31" fmla="*/ 67 h 577"/>
                <a:gd name="T32" fmla="*/ 141 w 404"/>
                <a:gd name="T33" fmla="*/ 335 h 577"/>
                <a:gd name="T34" fmla="*/ 130 w 404"/>
                <a:gd name="T35" fmla="*/ 348 h 577"/>
                <a:gd name="T36" fmla="*/ 119 w 404"/>
                <a:gd name="T37" fmla="*/ 335 h 577"/>
                <a:gd name="T38" fmla="*/ 93 w 404"/>
                <a:gd name="T39" fmla="*/ 27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4" h="577">
                  <a:moveTo>
                    <a:pt x="203" y="577"/>
                  </a:moveTo>
                  <a:cubicBezTo>
                    <a:pt x="120" y="577"/>
                    <a:pt x="50" y="527"/>
                    <a:pt x="25" y="448"/>
                  </a:cubicBezTo>
                  <a:cubicBezTo>
                    <a:pt x="0" y="370"/>
                    <a:pt x="27" y="288"/>
                    <a:pt x="94" y="240"/>
                  </a:cubicBezTo>
                  <a:cubicBezTo>
                    <a:pt x="113" y="227"/>
                    <a:pt x="113" y="227"/>
                    <a:pt x="113" y="227"/>
                  </a:cubicBezTo>
                  <a:cubicBezTo>
                    <a:pt x="118" y="253"/>
                    <a:pt x="118" y="253"/>
                    <a:pt x="118" y="253"/>
                  </a:cubicBezTo>
                  <a:cubicBezTo>
                    <a:pt x="122" y="270"/>
                    <a:pt x="125" y="286"/>
                    <a:pt x="131" y="300"/>
                  </a:cubicBezTo>
                  <a:cubicBezTo>
                    <a:pt x="178" y="231"/>
                    <a:pt x="173" y="114"/>
                    <a:pt x="118" y="42"/>
                  </a:cubicBezTo>
                  <a:cubicBezTo>
                    <a:pt x="87" y="0"/>
                    <a:pt x="87" y="0"/>
                    <a:pt x="87" y="0"/>
                  </a:cubicBezTo>
                  <a:cubicBezTo>
                    <a:pt x="136" y="19"/>
                    <a:pt x="136" y="19"/>
                    <a:pt x="136" y="19"/>
                  </a:cubicBezTo>
                  <a:cubicBezTo>
                    <a:pt x="314" y="89"/>
                    <a:pt x="404" y="289"/>
                    <a:pt x="377" y="431"/>
                  </a:cubicBezTo>
                  <a:cubicBezTo>
                    <a:pt x="360" y="524"/>
                    <a:pt x="296" y="577"/>
                    <a:pt x="203" y="577"/>
                  </a:cubicBezTo>
                  <a:close/>
                  <a:moveTo>
                    <a:pt x="93" y="279"/>
                  </a:moveTo>
                  <a:cubicBezTo>
                    <a:pt x="50" y="320"/>
                    <a:pt x="35" y="381"/>
                    <a:pt x="53" y="439"/>
                  </a:cubicBezTo>
                  <a:cubicBezTo>
                    <a:pt x="75" y="505"/>
                    <a:pt x="133" y="548"/>
                    <a:pt x="203" y="548"/>
                  </a:cubicBezTo>
                  <a:cubicBezTo>
                    <a:pt x="309" y="548"/>
                    <a:pt x="339" y="471"/>
                    <a:pt x="348" y="425"/>
                  </a:cubicBezTo>
                  <a:cubicBezTo>
                    <a:pt x="371" y="307"/>
                    <a:pt x="304" y="145"/>
                    <a:pt x="168" y="67"/>
                  </a:cubicBezTo>
                  <a:cubicBezTo>
                    <a:pt x="209" y="156"/>
                    <a:pt x="200" y="271"/>
                    <a:pt x="141" y="335"/>
                  </a:cubicBezTo>
                  <a:cubicBezTo>
                    <a:pt x="130" y="348"/>
                    <a:pt x="130" y="348"/>
                    <a:pt x="130" y="348"/>
                  </a:cubicBezTo>
                  <a:cubicBezTo>
                    <a:pt x="119" y="335"/>
                    <a:pt x="119" y="335"/>
                    <a:pt x="119" y="335"/>
                  </a:cubicBezTo>
                  <a:cubicBezTo>
                    <a:pt x="105" y="318"/>
                    <a:pt x="98" y="299"/>
                    <a:pt x="93" y="27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4"/>
            <p:cNvSpPr>
              <a:spLocks noEditPoints="1"/>
            </p:cNvSpPr>
            <p:nvPr/>
          </p:nvSpPr>
          <p:spPr bwMode="auto">
            <a:xfrm>
              <a:off x="145" y="1828"/>
              <a:ext cx="154" cy="173"/>
            </a:xfrm>
            <a:custGeom>
              <a:avLst/>
              <a:gdLst>
                <a:gd name="T0" fmla="*/ 75 w 148"/>
                <a:gd name="T1" fmla="*/ 167 h 167"/>
                <a:gd name="T2" fmla="*/ 4 w 148"/>
                <a:gd name="T3" fmla="*/ 108 h 167"/>
                <a:gd name="T4" fmla="*/ 0 w 148"/>
                <a:gd name="T5" fmla="*/ 86 h 167"/>
                <a:gd name="T6" fmla="*/ 22 w 148"/>
                <a:gd name="T7" fmla="*/ 91 h 167"/>
                <a:gd name="T8" fmla="*/ 26 w 148"/>
                <a:gd name="T9" fmla="*/ 91 h 167"/>
                <a:gd name="T10" fmla="*/ 71 w 148"/>
                <a:gd name="T11" fmla="*/ 58 h 167"/>
                <a:gd name="T12" fmla="*/ 75 w 148"/>
                <a:gd name="T13" fmla="*/ 22 h 167"/>
                <a:gd name="T14" fmla="*/ 63 w 148"/>
                <a:gd name="T15" fmla="*/ 0 h 167"/>
                <a:gd name="T16" fmla="*/ 88 w 148"/>
                <a:gd name="T17" fmla="*/ 0 h 167"/>
                <a:gd name="T18" fmla="*/ 124 w 148"/>
                <a:gd name="T19" fmla="*/ 15 h 167"/>
                <a:gd name="T20" fmla="*/ 148 w 148"/>
                <a:gd name="T21" fmla="*/ 95 h 167"/>
                <a:gd name="T22" fmla="*/ 75 w 148"/>
                <a:gd name="T23" fmla="*/ 167 h 167"/>
                <a:gd name="T24" fmla="*/ 40 w 148"/>
                <a:gd name="T25" fmla="*/ 119 h 167"/>
                <a:gd name="T26" fmla="*/ 75 w 148"/>
                <a:gd name="T27" fmla="*/ 138 h 167"/>
                <a:gd name="T28" fmla="*/ 118 w 148"/>
                <a:gd name="T29" fmla="*/ 95 h 167"/>
                <a:gd name="T30" fmla="*/ 107 w 148"/>
                <a:gd name="T31" fmla="*/ 42 h 167"/>
                <a:gd name="T32" fmla="*/ 97 w 148"/>
                <a:gd name="T33" fmla="*/ 73 h 167"/>
                <a:gd name="T34" fmla="*/ 40 w 148"/>
                <a:gd name="T35" fmla="*/ 119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8" h="167">
                  <a:moveTo>
                    <a:pt x="75" y="167"/>
                  </a:moveTo>
                  <a:cubicBezTo>
                    <a:pt x="40" y="167"/>
                    <a:pt x="10" y="142"/>
                    <a:pt x="4" y="108"/>
                  </a:cubicBezTo>
                  <a:cubicBezTo>
                    <a:pt x="0" y="86"/>
                    <a:pt x="0" y="86"/>
                    <a:pt x="0" y="86"/>
                  </a:cubicBezTo>
                  <a:cubicBezTo>
                    <a:pt x="22" y="91"/>
                    <a:pt x="22" y="91"/>
                    <a:pt x="22" y="91"/>
                  </a:cubicBezTo>
                  <a:cubicBezTo>
                    <a:pt x="23" y="91"/>
                    <a:pt x="24" y="91"/>
                    <a:pt x="26" y="91"/>
                  </a:cubicBezTo>
                  <a:cubicBezTo>
                    <a:pt x="40" y="91"/>
                    <a:pt x="60" y="76"/>
                    <a:pt x="71" y="58"/>
                  </a:cubicBezTo>
                  <a:cubicBezTo>
                    <a:pt x="76" y="50"/>
                    <a:pt x="82" y="35"/>
                    <a:pt x="75" y="22"/>
                  </a:cubicBezTo>
                  <a:cubicBezTo>
                    <a:pt x="63" y="0"/>
                    <a:pt x="63" y="0"/>
                    <a:pt x="63" y="0"/>
                  </a:cubicBezTo>
                  <a:cubicBezTo>
                    <a:pt x="88" y="0"/>
                    <a:pt x="88" y="0"/>
                    <a:pt x="88" y="0"/>
                  </a:cubicBezTo>
                  <a:cubicBezTo>
                    <a:pt x="101" y="0"/>
                    <a:pt x="114" y="5"/>
                    <a:pt x="124" y="15"/>
                  </a:cubicBezTo>
                  <a:cubicBezTo>
                    <a:pt x="147" y="40"/>
                    <a:pt x="148" y="83"/>
                    <a:pt x="148" y="95"/>
                  </a:cubicBezTo>
                  <a:cubicBezTo>
                    <a:pt x="146" y="136"/>
                    <a:pt x="115" y="167"/>
                    <a:pt x="75" y="167"/>
                  </a:cubicBezTo>
                  <a:close/>
                  <a:moveTo>
                    <a:pt x="40" y="119"/>
                  </a:moveTo>
                  <a:cubicBezTo>
                    <a:pt x="48" y="130"/>
                    <a:pt x="61" y="138"/>
                    <a:pt x="75" y="138"/>
                  </a:cubicBezTo>
                  <a:cubicBezTo>
                    <a:pt x="99" y="138"/>
                    <a:pt x="117" y="119"/>
                    <a:pt x="118" y="95"/>
                  </a:cubicBezTo>
                  <a:cubicBezTo>
                    <a:pt x="119" y="74"/>
                    <a:pt x="114" y="54"/>
                    <a:pt x="107" y="42"/>
                  </a:cubicBezTo>
                  <a:cubicBezTo>
                    <a:pt x="106" y="52"/>
                    <a:pt x="102" y="63"/>
                    <a:pt x="97" y="73"/>
                  </a:cubicBezTo>
                  <a:cubicBezTo>
                    <a:pt x="83" y="95"/>
                    <a:pt x="61" y="113"/>
                    <a:pt x="40" y="1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5"/>
            <p:cNvSpPr>
              <a:spLocks noEditPoints="1"/>
            </p:cNvSpPr>
            <p:nvPr/>
          </p:nvSpPr>
          <p:spPr bwMode="auto">
            <a:xfrm>
              <a:off x="-196" y="1366"/>
              <a:ext cx="834" cy="834"/>
            </a:xfrm>
            <a:custGeom>
              <a:avLst/>
              <a:gdLst>
                <a:gd name="T0" fmla="*/ 401 w 802"/>
                <a:gd name="T1" fmla="*/ 802 h 802"/>
                <a:gd name="T2" fmla="*/ 0 w 802"/>
                <a:gd name="T3" fmla="*/ 401 h 802"/>
                <a:gd name="T4" fmla="*/ 401 w 802"/>
                <a:gd name="T5" fmla="*/ 0 h 802"/>
                <a:gd name="T6" fmla="*/ 802 w 802"/>
                <a:gd name="T7" fmla="*/ 401 h 802"/>
                <a:gd name="T8" fmla="*/ 401 w 802"/>
                <a:gd name="T9" fmla="*/ 802 h 802"/>
                <a:gd name="T10" fmla="*/ 401 w 802"/>
                <a:gd name="T11" fmla="*/ 29 h 802"/>
                <a:gd name="T12" fmla="*/ 29 w 802"/>
                <a:gd name="T13" fmla="*/ 401 h 802"/>
                <a:gd name="T14" fmla="*/ 401 w 802"/>
                <a:gd name="T15" fmla="*/ 772 h 802"/>
                <a:gd name="T16" fmla="*/ 772 w 802"/>
                <a:gd name="T17" fmla="*/ 401 h 802"/>
                <a:gd name="T18" fmla="*/ 401 w 802"/>
                <a:gd name="T19" fmla="*/ 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2" h="802">
                  <a:moveTo>
                    <a:pt x="401" y="802"/>
                  </a:moveTo>
                  <a:cubicBezTo>
                    <a:pt x="180" y="802"/>
                    <a:pt x="0" y="622"/>
                    <a:pt x="0" y="401"/>
                  </a:cubicBezTo>
                  <a:cubicBezTo>
                    <a:pt x="0" y="180"/>
                    <a:pt x="180" y="0"/>
                    <a:pt x="401" y="0"/>
                  </a:cubicBezTo>
                  <a:cubicBezTo>
                    <a:pt x="622" y="0"/>
                    <a:pt x="802" y="180"/>
                    <a:pt x="802" y="401"/>
                  </a:cubicBezTo>
                  <a:cubicBezTo>
                    <a:pt x="802" y="622"/>
                    <a:pt x="622" y="802"/>
                    <a:pt x="401" y="802"/>
                  </a:cubicBezTo>
                  <a:close/>
                  <a:moveTo>
                    <a:pt x="401" y="29"/>
                  </a:moveTo>
                  <a:cubicBezTo>
                    <a:pt x="196" y="29"/>
                    <a:pt x="29" y="196"/>
                    <a:pt x="29" y="401"/>
                  </a:cubicBezTo>
                  <a:cubicBezTo>
                    <a:pt x="29" y="606"/>
                    <a:pt x="196" y="772"/>
                    <a:pt x="401" y="772"/>
                  </a:cubicBezTo>
                  <a:cubicBezTo>
                    <a:pt x="606" y="772"/>
                    <a:pt x="772" y="606"/>
                    <a:pt x="772" y="401"/>
                  </a:cubicBezTo>
                  <a:cubicBezTo>
                    <a:pt x="772" y="196"/>
                    <a:pt x="606" y="29"/>
                    <a:pt x="401"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143288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sz="4800" spc="-60" dirty="0">
                <a:latin typeface="Gotham Medium"/>
                <a:cs typeface="Gotham Medium"/>
              </a:rPr>
              <a:t>FY16 </a:t>
            </a:r>
            <a:r>
              <a:rPr lang="en-US" sz="4800" spc="-60" dirty="0" smtClean="0">
                <a:latin typeface="Gotham Medium"/>
                <a:cs typeface="Gotham Medium"/>
              </a:rPr>
              <a:t>Goals</a:t>
            </a:r>
            <a:endParaRPr lang="en-US" sz="4800" spc="-60" dirty="0">
              <a:latin typeface="Gotham Medium"/>
              <a:cs typeface="Gotham Medium"/>
            </a:endParaRPr>
          </a:p>
        </p:txBody>
      </p:sp>
    </p:spTree>
    <p:extLst>
      <p:ext uri="{BB962C8B-B14F-4D97-AF65-F5344CB8AC3E}">
        <p14:creationId xmlns:p14="http://schemas.microsoft.com/office/powerpoint/2010/main" val="91702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0"/>
          </p:nvPr>
        </p:nvSpPr>
        <p:spPr/>
        <p:txBody>
          <a:bodyPr/>
          <a:lstStyle/>
          <a:p>
            <a:r>
              <a:rPr lang="en-US" sz="4800" spc="-60" dirty="0" smtClean="0">
                <a:latin typeface="Gotham Book" pitchFamily="50" charset="0"/>
                <a:cs typeface="Gotham Book" pitchFamily="50" charset="0"/>
              </a:rPr>
              <a:t>  </a:t>
            </a:r>
            <a:r>
              <a:rPr lang="en-US" sz="4800" spc="-60" dirty="0" smtClean="0">
                <a:latin typeface="Gotham Medium"/>
                <a:cs typeface="Gotham Medium"/>
              </a:rPr>
              <a:t>Living our Values</a:t>
            </a:r>
            <a:endParaRPr lang="en-US" sz="4800" spc="-60" dirty="0">
              <a:latin typeface="Gotham Medium"/>
              <a:cs typeface="Gotham Medium"/>
            </a:endParaRPr>
          </a:p>
        </p:txBody>
      </p:sp>
    </p:spTree>
    <p:extLst>
      <p:ext uri="{BB962C8B-B14F-4D97-AF65-F5344CB8AC3E}">
        <p14:creationId xmlns:p14="http://schemas.microsoft.com/office/powerpoint/2010/main" val="438384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descr="Diagonal Up Right:  BOLD"/>
          <p:cNvSpPr txBox="1"/>
          <p:nvPr/>
        </p:nvSpPr>
        <p:spPr>
          <a:xfrm>
            <a:off x="2301239" y="408134"/>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VISION</a:t>
            </a:r>
          </a:p>
        </p:txBody>
      </p:sp>
      <p:grpSp>
        <p:nvGrpSpPr>
          <p:cNvPr id="9" name="Group 8"/>
          <p:cNvGrpSpPr/>
          <p:nvPr/>
        </p:nvGrpSpPr>
        <p:grpSpPr>
          <a:xfrm>
            <a:off x="95491" y="4354221"/>
            <a:ext cx="1530109" cy="1176024"/>
            <a:chOff x="0" y="3873500"/>
            <a:chExt cx="2666778" cy="2049655"/>
          </a:xfrm>
        </p:grpSpPr>
        <p:sp>
          <p:nvSpPr>
            <p:cNvPr id="10"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12" name="TextBox 11" descr="Diagonal Up Right:  BOLD"/>
          <p:cNvSpPr txBox="1"/>
          <p:nvPr/>
        </p:nvSpPr>
        <p:spPr>
          <a:xfrm>
            <a:off x="2301239" y="1286297"/>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GOALS</a:t>
            </a:r>
          </a:p>
        </p:txBody>
      </p:sp>
      <p:sp>
        <p:nvSpPr>
          <p:cNvPr id="13" name="TextBox 12" descr="Diagonal Up Right:  BOLD"/>
          <p:cNvSpPr txBox="1"/>
          <p:nvPr/>
        </p:nvSpPr>
        <p:spPr>
          <a:xfrm>
            <a:off x="2301239" y="2164460"/>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METHODS or INITIATIVES</a:t>
            </a:r>
          </a:p>
        </p:txBody>
      </p:sp>
      <p:sp>
        <p:nvSpPr>
          <p:cNvPr id="14" name="TextBox 13" descr="Diagonal Up Right:  BOLD"/>
          <p:cNvSpPr txBox="1"/>
          <p:nvPr/>
        </p:nvSpPr>
        <p:spPr>
          <a:xfrm>
            <a:off x="2301239" y="3042623"/>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OBSTACLES</a:t>
            </a:r>
          </a:p>
        </p:txBody>
      </p:sp>
      <p:sp>
        <p:nvSpPr>
          <p:cNvPr id="15" name="TextBox 14" descr="Diagonal Up Right:  BOLD"/>
          <p:cNvSpPr txBox="1"/>
          <p:nvPr/>
        </p:nvSpPr>
        <p:spPr>
          <a:xfrm>
            <a:off x="2301239" y="3920788"/>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MEASURES of SUCCESS</a:t>
            </a:r>
          </a:p>
        </p:txBody>
      </p:sp>
      <p:grpSp>
        <p:nvGrpSpPr>
          <p:cNvPr id="21" name="Group 20"/>
          <p:cNvGrpSpPr/>
          <p:nvPr/>
        </p:nvGrpSpPr>
        <p:grpSpPr>
          <a:xfrm>
            <a:off x="1333820" y="333566"/>
            <a:ext cx="800100" cy="749300"/>
            <a:chOff x="-698500" y="-41084"/>
            <a:chExt cx="800100" cy="749300"/>
          </a:xfrm>
        </p:grpSpPr>
        <p:sp>
          <p:nvSpPr>
            <p:cNvPr id="22" name="Oval 21"/>
            <p:cNvSpPr/>
            <p:nvPr/>
          </p:nvSpPr>
          <p:spPr>
            <a:xfrm>
              <a:off x="-673100" y="-41084"/>
              <a:ext cx="749300" cy="749300"/>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698500" y="79185"/>
              <a:ext cx="800100" cy="590931"/>
            </a:xfrm>
            <a:prstGeom prst="rect">
              <a:avLst/>
            </a:prstGeom>
            <a:noFill/>
          </p:spPr>
          <p:txBody>
            <a:bodyPr wrap="square" rtlCol="0">
              <a:spAutoFit/>
            </a:bodyPr>
            <a:lstStyle/>
            <a:p>
              <a:pPr algn="ctr">
                <a:lnSpc>
                  <a:spcPct val="90000"/>
                </a:lnSpc>
                <a:spcBef>
                  <a:spcPts val="750"/>
                </a:spcBef>
                <a:buClr>
                  <a:srgbClr val="FA492B"/>
                </a:buClr>
                <a:tabLst>
                  <a:tab pos="225425" algn="l"/>
                  <a:tab pos="458788" algn="l"/>
                  <a:tab pos="685800" algn="l"/>
                  <a:tab pos="911225" algn="l"/>
                  <a:tab pos="1144588" algn="l"/>
                  <a:tab pos="1370013" algn="l"/>
                </a:tabLst>
              </a:pPr>
              <a:r>
                <a:rPr lang="en-US" sz="3600" b="1" dirty="0">
                  <a:solidFill>
                    <a:schemeClr val="bg1"/>
                  </a:solidFill>
                  <a:latin typeface="Gotham Bold" pitchFamily="50" charset="0"/>
                  <a:cs typeface="Gotham Bold" pitchFamily="50" charset="0"/>
                </a:rPr>
                <a:t>V</a:t>
              </a:r>
              <a:endParaRPr lang="en-US" sz="3600" b="1" dirty="0" smtClean="0">
                <a:solidFill>
                  <a:schemeClr val="bg1"/>
                </a:solidFill>
                <a:latin typeface="Gotham Bold" pitchFamily="50" charset="0"/>
                <a:cs typeface="Gotham Bold" pitchFamily="50" charset="0"/>
              </a:endParaRPr>
            </a:p>
          </p:txBody>
        </p:sp>
      </p:grpSp>
      <p:grpSp>
        <p:nvGrpSpPr>
          <p:cNvPr id="24" name="Group 23"/>
          <p:cNvGrpSpPr/>
          <p:nvPr/>
        </p:nvGrpSpPr>
        <p:grpSpPr>
          <a:xfrm>
            <a:off x="1333820" y="1211729"/>
            <a:ext cx="800100" cy="749300"/>
            <a:chOff x="-698500" y="-41084"/>
            <a:chExt cx="800100" cy="749300"/>
          </a:xfrm>
        </p:grpSpPr>
        <p:sp>
          <p:nvSpPr>
            <p:cNvPr id="25" name="Oval 24"/>
            <p:cNvSpPr/>
            <p:nvPr/>
          </p:nvSpPr>
          <p:spPr>
            <a:xfrm>
              <a:off x="-673100" y="-41084"/>
              <a:ext cx="749300" cy="749300"/>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698500" y="45319"/>
              <a:ext cx="800100" cy="590931"/>
            </a:xfrm>
            <a:prstGeom prst="rect">
              <a:avLst/>
            </a:prstGeom>
            <a:noFill/>
          </p:spPr>
          <p:txBody>
            <a:bodyPr wrap="square" rtlCol="0">
              <a:spAutoFit/>
            </a:bodyPr>
            <a:lstStyle/>
            <a:p>
              <a:pPr algn="ctr">
                <a:lnSpc>
                  <a:spcPct val="90000"/>
                </a:lnSpc>
                <a:spcBef>
                  <a:spcPts val="750"/>
                </a:spcBef>
                <a:buClr>
                  <a:srgbClr val="FA492B"/>
                </a:buClr>
                <a:tabLst>
                  <a:tab pos="225425" algn="l"/>
                  <a:tab pos="458788" algn="l"/>
                  <a:tab pos="685800" algn="l"/>
                  <a:tab pos="911225" algn="l"/>
                  <a:tab pos="1144588" algn="l"/>
                  <a:tab pos="1370013" algn="l"/>
                </a:tabLst>
              </a:pPr>
              <a:r>
                <a:rPr lang="en-US" sz="3600" b="1" dirty="0" smtClean="0">
                  <a:solidFill>
                    <a:schemeClr val="bg1"/>
                  </a:solidFill>
                  <a:latin typeface="Gotham Bold" pitchFamily="50" charset="0"/>
                  <a:cs typeface="Gotham Bold" pitchFamily="50" charset="0"/>
                </a:rPr>
                <a:t>G</a:t>
              </a:r>
            </a:p>
          </p:txBody>
        </p:sp>
      </p:grpSp>
      <p:grpSp>
        <p:nvGrpSpPr>
          <p:cNvPr id="27" name="Group 26"/>
          <p:cNvGrpSpPr/>
          <p:nvPr/>
        </p:nvGrpSpPr>
        <p:grpSpPr>
          <a:xfrm>
            <a:off x="1333820" y="2089892"/>
            <a:ext cx="800100" cy="749300"/>
            <a:chOff x="-698500" y="-41084"/>
            <a:chExt cx="800100" cy="749300"/>
          </a:xfrm>
        </p:grpSpPr>
        <p:sp>
          <p:nvSpPr>
            <p:cNvPr id="28" name="Oval 27"/>
            <p:cNvSpPr/>
            <p:nvPr/>
          </p:nvSpPr>
          <p:spPr>
            <a:xfrm>
              <a:off x="-673100" y="-41084"/>
              <a:ext cx="749300" cy="7493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698500" y="79185"/>
              <a:ext cx="800100" cy="590931"/>
            </a:xfrm>
            <a:prstGeom prst="rect">
              <a:avLst/>
            </a:prstGeom>
            <a:noFill/>
          </p:spPr>
          <p:txBody>
            <a:bodyPr wrap="square" rtlCol="0">
              <a:spAutoFit/>
            </a:bodyPr>
            <a:lstStyle/>
            <a:p>
              <a:pPr algn="ctr">
                <a:lnSpc>
                  <a:spcPct val="90000"/>
                </a:lnSpc>
                <a:spcBef>
                  <a:spcPts val="750"/>
                </a:spcBef>
                <a:buClr>
                  <a:srgbClr val="FA492B"/>
                </a:buClr>
                <a:tabLst>
                  <a:tab pos="225425" algn="l"/>
                  <a:tab pos="458788" algn="l"/>
                  <a:tab pos="685800" algn="l"/>
                  <a:tab pos="911225" algn="l"/>
                  <a:tab pos="1144588" algn="l"/>
                  <a:tab pos="1370013" algn="l"/>
                </a:tabLst>
              </a:pPr>
              <a:r>
                <a:rPr lang="en-US" sz="3600" b="1" dirty="0" smtClean="0">
                  <a:solidFill>
                    <a:schemeClr val="bg1"/>
                  </a:solidFill>
                  <a:latin typeface="Gotham Bold" pitchFamily="50" charset="0"/>
                  <a:cs typeface="Gotham Bold" pitchFamily="50" charset="0"/>
                </a:rPr>
                <a:t>M</a:t>
              </a:r>
            </a:p>
          </p:txBody>
        </p:sp>
      </p:grpSp>
      <p:grpSp>
        <p:nvGrpSpPr>
          <p:cNvPr id="30" name="Group 29"/>
          <p:cNvGrpSpPr/>
          <p:nvPr/>
        </p:nvGrpSpPr>
        <p:grpSpPr>
          <a:xfrm>
            <a:off x="1333820" y="2968055"/>
            <a:ext cx="800100" cy="749300"/>
            <a:chOff x="-698500" y="-41084"/>
            <a:chExt cx="800100" cy="749300"/>
          </a:xfrm>
        </p:grpSpPr>
        <p:sp>
          <p:nvSpPr>
            <p:cNvPr id="31" name="Oval 30"/>
            <p:cNvSpPr/>
            <p:nvPr/>
          </p:nvSpPr>
          <p:spPr>
            <a:xfrm>
              <a:off x="-673100" y="-41084"/>
              <a:ext cx="749300" cy="7493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698500" y="45319"/>
              <a:ext cx="800100" cy="590931"/>
            </a:xfrm>
            <a:prstGeom prst="rect">
              <a:avLst/>
            </a:prstGeom>
            <a:noFill/>
          </p:spPr>
          <p:txBody>
            <a:bodyPr wrap="square" rtlCol="0">
              <a:spAutoFit/>
            </a:bodyPr>
            <a:lstStyle/>
            <a:p>
              <a:pPr algn="ctr">
                <a:lnSpc>
                  <a:spcPct val="90000"/>
                </a:lnSpc>
                <a:spcBef>
                  <a:spcPts val="750"/>
                </a:spcBef>
                <a:buClr>
                  <a:srgbClr val="FA492B"/>
                </a:buClr>
                <a:tabLst>
                  <a:tab pos="225425" algn="l"/>
                  <a:tab pos="458788" algn="l"/>
                  <a:tab pos="685800" algn="l"/>
                  <a:tab pos="911225" algn="l"/>
                  <a:tab pos="1144588" algn="l"/>
                  <a:tab pos="1370013" algn="l"/>
                </a:tabLst>
              </a:pPr>
              <a:r>
                <a:rPr lang="en-US" sz="3600" b="1" dirty="0" smtClean="0">
                  <a:solidFill>
                    <a:schemeClr val="bg1"/>
                  </a:solidFill>
                  <a:latin typeface="Gotham Bold" pitchFamily="50" charset="0"/>
                  <a:cs typeface="Gotham Bold" pitchFamily="50" charset="0"/>
                </a:rPr>
                <a:t>O</a:t>
              </a:r>
            </a:p>
          </p:txBody>
        </p:sp>
      </p:grpSp>
      <p:grpSp>
        <p:nvGrpSpPr>
          <p:cNvPr id="33" name="Group 32"/>
          <p:cNvGrpSpPr/>
          <p:nvPr/>
        </p:nvGrpSpPr>
        <p:grpSpPr>
          <a:xfrm>
            <a:off x="1333820" y="3846220"/>
            <a:ext cx="800100" cy="749300"/>
            <a:chOff x="-698500" y="-41084"/>
            <a:chExt cx="800100" cy="749300"/>
          </a:xfrm>
        </p:grpSpPr>
        <p:sp>
          <p:nvSpPr>
            <p:cNvPr id="34" name="Oval 33"/>
            <p:cNvSpPr/>
            <p:nvPr/>
          </p:nvSpPr>
          <p:spPr>
            <a:xfrm>
              <a:off x="-673100" y="-41084"/>
              <a:ext cx="749300" cy="749300"/>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698500" y="79185"/>
              <a:ext cx="800100" cy="590931"/>
            </a:xfrm>
            <a:prstGeom prst="rect">
              <a:avLst/>
            </a:prstGeom>
            <a:noFill/>
          </p:spPr>
          <p:txBody>
            <a:bodyPr wrap="square" rtlCol="0">
              <a:spAutoFit/>
            </a:bodyPr>
            <a:lstStyle/>
            <a:p>
              <a:pPr algn="ctr">
                <a:lnSpc>
                  <a:spcPct val="90000"/>
                </a:lnSpc>
                <a:spcBef>
                  <a:spcPts val="750"/>
                </a:spcBef>
                <a:buClr>
                  <a:srgbClr val="FA492B"/>
                </a:buClr>
                <a:tabLst>
                  <a:tab pos="225425" algn="l"/>
                  <a:tab pos="458788" algn="l"/>
                  <a:tab pos="685800" algn="l"/>
                  <a:tab pos="911225" algn="l"/>
                  <a:tab pos="1144588" algn="l"/>
                  <a:tab pos="1370013" algn="l"/>
                </a:tabLst>
              </a:pPr>
              <a:r>
                <a:rPr lang="en-US" sz="3600" b="1" dirty="0" smtClean="0">
                  <a:solidFill>
                    <a:schemeClr val="bg1"/>
                  </a:solidFill>
                  <a:latin typeface="Gotham Bold" pitchFamily="50" charset="0"/>
                  <a:cs typeface="Gotham Bold" pitchFamily="50" charset="0"/>
                </a:rPr>
                <a:t>M</a:t>
              </a:r>
            </a:p>
          </p:txBody>
        </p:sp>
      </p:grpSp>
    </p:spTree>
    <p:extLst>
      <p:ext uri="{BB962C8B-B14F-4D97-AF65-F5344CB8AC3E}">
        <p14:creationId xmlns:p14="http://schemas.microsoft.com/office/powerpoint/2010/main" val="3370799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US" dirty="0" smtClean="0"/>
              <a:t>Cascading Goals</a:t>
            </a:r>
            <a:endParaRPr lang="en-US" dirty="0"/>
          </a:p>
        </p:txBody>
      </p:sp>
      <p:grpSp>
        <p:nvGrpSpPr>
          <p:cNvPr id="4" name="Group 3"/>
          <p:cNvGrpSpPr/>
          <p:nvPr/>
        </p:nvGrpSpPr>
        <p:grpSpPr>
          <a:xfrm>
            <a:off x="901190" y="1155700"/>
            <a:ext cx="6261610" cy="1293201"/>
            <a:chOff x="558788" y="1155700"/>
            <a:chExt cx="6604012" cy="1293201"/>
          </a:xfrm>
        </p:grpSpPr>
        <p:sp>
          <p:nvSpPr>
            <p:cNvPr id="12" name="Pentagon 11"/>
            <p:cNvSpPr/>
            <p:nvPr/>
          </p:nvSpPr>
          <p:spPr>
            <a:xfrm>
              <a:off x="558788" y="1155700"/>
              <a:ext cx="4686312" cy="1293201"/>
            </a:xfrm>
            <a:prstGeom prst="homePlate">
              <a:avLst>
                <a:gd name="adj" fmla="val 34332"/>
              </a:avLst>
            </a:prstGeom>
            <a:solidFill>
              <a:srgbClr val="277FC1"/>
            </a:solidFill>
            <a:ln w="3175" cap="flat" cmpd="sng" algn="ctr">
              <a:solidFill>
                <a:sysClr val="window" lastClr="FFFFFF"/>
              </a:solidFill>
              <a:prstDash val="sysDash"/>
              <a:miter lim="800000"/>
            </a:ln>
            <a:effectLst/>
          </p:spPr>
          <p:txBody>
            <a:bodyPr rtlCol="0" anchor="ctr"/>
            <a:lstStyle/>
            <a:p>
              <a:pPr marL="0" marR="0" lvl="0" indent="0" algn="ctr" defTabSz="914400" eaLnBrk="1" fontAlgn="auto" latinLnBrk="0" hangingPunct="1">
                <a:lnSpc>
                  <a:spcPct val="110000"/>
                </a:lnSpc>
                <a:spcBef>
                  <a:spcPts val="0"/>
                </a:spcBef>
                <a:spcAft>
                  <a:spcPts val="0"/>
                </a:spcAft>
                <a:buClrTx/>
                <a:buSzTx/>
                <a:buFontTx/>
                <a:buNone/>
                <a:tabLst/>
                <a:defRPr/>
              </a:pPr>
              <a:r>
                <a:rPr kumimoji="0" lang="en-US" sz="2000" u="none" strike="noStrike" kern="0" cap="none" spc="0" normalizeH="0" baseline="0" noProof="0" dirty="0" smtClean="0">
                  <a:ln>
                    <a:noFill/>
                  </a:ln>
                  <a:solidFill>
                    <a:sysClr val="window" lastClr="FFFFFF"/>
                  </a:solidFill>
                  <a:effectLst/>
                  <a:uLnTx/>
                  <a:uFillTx/>
                  <a:latin typeface="Gotham Book"/>
                  <a:ea typeface="+mn-ea"/>
                  <a:cs typeface="Gotham Book"/>
                </a:rPr>
                <a:t>Methods or Initiatives</a:t>
              </a:r>
            </a:p>
            <a:p>
              <a:pPr marL="0" marR="0" lvl="0" indent="0" algn="ctr" defTabSz="914400" eaLnBrk="1" fontAlgn="auto" latinLnBrk="0" hangingPunct="1">
                <a:lnSpc>
                  <a:spcPct val="110000"/>
                </a:lnSpc>
                <a:spcBef>
                  <a:spcPts val="0"/>
                </a:spcBef>
                <a:spcAft>
                  <a:spcPts val="0"/>
                </a:spcAft>
                <a:buClrTx/>
                <a:buSzTx/>
                <a:buFontTx/>
                <a:buNone/>
                <a:tabLst/>
                <a:defRPr/>
              </a:pPr>
              <a:r>
                <a:rPr kumimoji="0" lang="en-US" sz="2000" u="none" strike="noStrike" kern="0" cap="none" spc="0" normalizeH="0" baseline="0" noProof="0" dirty="0" smtClean="0">
                  <a:ln>
                    <a:noFill/>
                  </a:ln>
                  <a:solidFill>
                    <a:sysClr val="window" lastClr="FFFFFF"/>
                  </a:solidFill>
                  <a:effectLst/>
                  <a:uLnTx/>
                  <a:uFillTx/>
                  <a:latin typeface="Gotham Book"/>
                  <a:ea typeface="+mn-ea"/>
                  <a:cs typeface="Gotham Book"/>
                </a:rPr>
                <a:t>Obstacles 			</a:t>
              </a:r>
            </a:p>
            <a:p>
              <a:pPr marL="0" marR="0" lvl="0" indent="0" algn="ctr" defTabSz="914400" eaLnBrk="1" fontAlgn="auto" latinLnBrk="0" hangingPunct="1">
                <a:lnSpc>
                  <a:spcPct val="110000"/>
                </a:lnSpc>
                <a:spcBef>
                  <a:spcPts val="0"/>
                </a:spcBef>
                <a:spcAft>
                  <a:spcPts val="0"/>
                </a:spcAft>
                <a:buClrTx/>
                <a:buSzTx/>
                <a:buFontTx/>
                <a:buNone/>
                <a:tabLst/>
                <a:defRPr/>
              </a:pPr>
              <a:r>
                <a:rPr kumimoji="0" lang="en-US" sz="2000" u="none" strike="noStrike" kern="0" cap="none" spc="0" normalizeH="0" baseline="0" noProof="0" dirty="0" smtClean="0">
                  <a:ln>
                    <a:noFill/>
                  </a:ln>
                  <a:solidFill>
                    <a:sysClr val="window" lastClr="FFFFFF"/>
                  </a:solidFill>
                  <a:effectLst/>
                  <a:uLnTx/>
                  <a:uFillTx/>
                  <a:latin typeface="Gotham Book"/>
                  <a:ea typeface="+mn-ea"/>
                  <a:cs typeface="Gotham Book"/>
                </a:rPr>
                <a:t>Measures of Success</a:t>
              </a:r>
              <a:endParaRPr kumimoji="0" lang="en-US" sz="2000" u="none" strike="noStrike" kern="0" cap="none" spc="0" normalizeH="0" baseline="0" noProof="0" dirty="0">
                <a:ln>
                  <a:noFill/>
                </a:ln>
                <a:solidFill>
                  <a:sysClr val="window" lastClr="FFFFFF"/>
                </a:solidFill>
                <a:effectLst/>
                <a:uLnTx/>
                <a:uFillTx/>
                <a:latin typeface="Gotham Book"/>
                <a:ea typeface="+mn-ea"/>
                <a:cs typeface="Gotham Book"/>
              </a:endParaRPr>
            </a:p>
          </p:txBody>
        </p:sp>
        <p:sp>
          <p:nvSpPr>
            <p:cNvPr id="3" name="TextBox 2"/>
            <p:cNvSpPr txBox="1"/>
            <p:nvPr/>
          </p:nvSpPr>
          <p:spPr>
            <a:xfrm>
              <a:off x="5487987" y="1574800"/>
              <a:ext cx="1674813" cy="374461"/>
            </a:xfrm>
            <a:prstGeom prst="rect">
              <a:avLst/>
            </a:prstGeom>
            <a:noFill/>
          </p:spPr>
          <p:txBody>
            <a:bodyPr wrap="square" rtlCol="0">
              <a:spAutoFit/>
            </a:bodyPr>
            <a:lstStyle/>
            <a:p>
              <a:pPr>
                <a:lnSpc>
                  <a:spcPct val="90000"/>
                </a:lnSpc>
                <a:spcBef>
                  <a:spcPts val="750"/>
                </a:spcBef>
                <a:buClr>
                  <a:srgbClr val="FA492B"/>
                </a:buClr>
                <a:buSzPct val="80000"/>
                <a:tabLst>
                  <a:tab pos="230188" algn="l"/>
                  <a:tab pos="460375" algn="l"/>
                  <a:tab pos="684213" algn="l"/>
                  <a:tab pos="914400" algn="l"/>
                  <a:tab pos="1144588" algn="l"/>
                  <a:tab pos="1374775" algn="l"/>
                </a:tabLst>
              </a:pPr>
              <a:r>
                <a:rPr lang="en-US" sz="2000" b="1" dirty="0" smtClean="0">
                  <a:solidFill>
                    <a:srgbClr val="53585F"/>
                  </a:solidFill>
                </a:rPr>
                <a:t>1 Year</a:t>
              </a:r>
            </a:p>
          </p:txBody>
        </p:sp>
      </p:grpSp>
      <p:grpSp>
        <p:nvGrpSpPr>
          <p:cNvPr id="5" name="Group 4"/>
          <p:cNvGrpSpPr/>
          <p:nvPr/>
        </p:nvGrpSpPr>
        <p:grpSpPr>
          <a:xfrm>
            <a:off x="901190" y="2537801"/>
            <a:ext cx="7099016" cy="725429"/>
            <a:chOff x="512997" y="2537801"/>
            <a:chExt cx="7487209" cy="725429"/>
          </a:xfrm>
        </p:grpSpPr>
        <p:sp>
          <p:nvSpPr>
            <p:cNvPr id="11" name="Pentagon 10"/>
            <p:cNvSpPr/>
            <p:nvPr/>
          </p:nvSpPr>
          <p:spPr>
            <a:xfrm>
              <a:off x="512997" y="2537801"/>
              <a:ext cx="5586469" cy="725429"/>
            </a:xfrm>
            <a:prstGeom prst="homePlate">
              <a:avLst>
                <a:gd name="adj" fmla="val 34332"/>
              </a:avLst>
            </a:prstGeom>
            <a:solidFill>
              <a:schemeClr val="accent1">
                <a:lumMod val="75000"/>
              </a:schemeClr>
            </a:solidFill>
            <a:ln w="3175" cap="flat" cmpd="sng" algn="ctr">
              <a:solidFill>
                <a:sysClr val="window" lastClr="FFFFFF"/>
              </a:solidFill>
              <a:prstDash val="sys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2400" kern="0" dirty="0" smtClean="0">
                  <a:solidFill>
                    <a:sysClr val="window" lastClr="FFFFFF"/>
                  </a:solidFill>
                  <a:latin typeface="Gotham Book"/>
                  <a:cs typeface="Gotham Book"/>
                </a:rPr>
                <a:t>Goals</a:t>
              </a:r>
              <a:r>
                <a:rPr kumimoji="0" lang="en-US" sz="2400" u="none" strike="noStrike" kern="0" cap="none" spc="0" normalizeH="0" baseline="0" noProof="0" dirty="0" smtClean="0">
                  <a:ln>
                    <a:noFill/>
                  </a:ln>
                  <a:solidFill>
                    <a:sysClr val="window" lastClr="FFFFFF"/>
                  </a:solidFill>
                  <a:effectLst/>
                  <a:uLnTx/>
                  <a:uFillTx/>
                  <a:latin typeface="Gotham Book"/>
                  <a:cs typeface="Gotham Book"/>
                </a:rPr>
                <a:t> 	</a:t>
              </a:r>
              <a:endParaRPr kumimoji="0" lang="en-US" sz="2400" u="none" strike="noStrike" kern="0" cap="none" spc="0" normalizeH="0" baseline="0" noProof="0" dirty="0">
                <a:ln>
                  <a:noFill/>
                </a:ln>
                <a:solidFill>
                  <a:sysClr val="window" lastClr="FFFFFF"/>
                </a:solidFill>
                <a:effectLst/>
                <a:uLnTx/>
                <a:uFillTx/>
                <a:latin typeface="Gotham Book"/>
                <a:cs typeface="Gotham Book"/>
              </a:endParaRPr>
            </a:p>
          </p:txBody>
        </p:sp>
        <p:sp>
          <p:nvSpPr>
            <p:cNvPr id="7" name="TextBox 6"/>
            <p:cNvSpPr txBox="1"/>
            <p:nvPr/>
          </p:nvSpPr>
          <p:spPr>
            <a:xfrm>
              <a:off x="6325393" y="2705100"/>
              <a:ext cx="1674813" cy="374461"/>
            </a:xfrm>
            <a:prstGeom prst="rect">
              <a:avLst/>
            </a:prstGeom>
            <a:noFill/>
          </p:spPr>
          <p:txBody>
            <a:bodyPr wrap="square" rtlCol="0">
              <a:spAutoFit/>
            </a:bodyPr>
            <a:lstStyle/>
            <a:p>
              <a:pPr>
                <a:lnSpc>
                  <a:spcPct val="90000"/>
                </a:lnSpc>
                <a:spcBef>
                  <a:spcPts val="750"/>
                </a:spcBef>
                <a:buClr>
                  <a:srgbClr val="FA492B"/>
                </a:buClr>
                <a:buSzPct val="80000"/>
                <a:tabLst>
                  <a:tab pos="230188" algn="l"/>
                  <a:tab pos="460375" algn="l"/>
                  <a:tab pos="684213" algn="l"/>
                  <a:tab pos="914400" algn="l"/>
                  <a:tab pos="1144588" algn="l"/>
                  <a:tab pos="1374775" algn="l"/>
                </a:tabLst>
              </a:pPr>
              <a:r>
                <a:rPr lang="en-US" sz="2000" b="1" dirty="0" smtClean="0">
                  <a:solidFill>
                    <a:srgbClr val="53585F"/>
                  </a:solidFill>
                </a:rPr>
                <a:t>1 to 3 Years</a:t>
              </a:r>
            </a:p>
          </p:txBody>
        </p:sp>
      </p:grpSp>
      <p:grpSp>
        <p:nvGrpSpPr>
          <p:cNvPr id="6" name="Group 5"/>
          <p:cNvGrpSpPr/>
          <p:nvPr/>
        </p:nvGrpSpPr>
        <p:grpSpPr>
          <a:xfrm>
            <a:off x="901190" y="3370907"/>
            <a:ext cx="8241222" cy="725429"/>
            <a:chOff x="450539" y="3370907"/>
            <a:chExt cx="8691873" cy="725429"/>
          </a:xfrm>
        </p:grpSpPr>
        <p:sp>
          <p:nvSpPr>
            <p:cNvPr id="8" name="Pentagon 7"/>
            <p:cNvSpPr/>
            <p:nvPr/>
          </p:nvSpPr>
          <p:spPr>
            <a:xfrm>
              <a:off x="450539" y="3370907"/>
              <a:ext cx="6877361" cy="725429"/>
            </a:xfrm>
            <a:prstGeom prst="homePlate">
              <a:avLst>
                <a:gd name="adj" fmla="val 34332"/>
              </a:avLst>
            </a:prstGeom>
            <a:solidFill>
              <a:srgbClr val="46BEDD">
                <a:lumMod val="50000"/>
              </a:srgbClr>
            </a:solidFill>
            <a:ln w="3175" cap="flat" cmpd="sng" algn="ctr">
              <a:solidFill>
                <a:sysClr val="window" lastClr="FFFFFF"/>
              </a:solidFill>
              <a:prstDash val="sys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400" u="none" strike="noStrike" kern="0" cap="none" spc="0" normalizeH="0" baseline="0" noProof="0" dirty="0" smtClean="0">
                  <a:ln>
                    <a:noFill/>
                  </a:ln>
                  <a:solidFill>
                    <a:sysClr val="window" lastClr="FFFFFF"/>
                  </a:solidFill>
                  <a:effectLst/>
                  <a:uLnTx/>
                  <a:uFillTx/>
                  <a:latin typeface="Gotham Book"/>
                  <a:ea typeface="+mn-ea"/>
                  <a:cs typeface="Gotham Book"/>
                </a:rPr>
                <a:t>Vision 				</a:t>
              </a:r>
              <a:endParaRPr kumimoji="0" lang="en-US" sz="2400" u="none" strike="noStrike" kern="0" cap="none" spc="0" normalizeH="0" baseline="0" noProof="0" dirty="0">
                <a:ln>
                  <a:noFill/>
                </a:ln>
                <a:solidFill>
                  <a:sysClr val="window" lastClr="FFFFFF"/>
                </a:solidFill>
                <a:effectLst/>
                <a:uLnTx/>
                <a:uFillTx/>
                <a:latin typeface="Gotham Book"/>
                <a:ea typeface="+mn-ea"/>
                <a:cs typeface="Gotham Book"/>
              </a:endParaRPr>
            </a:p>
          </p:txBody>
        </p:sp>
        <p:sp>
          <p:nvSpPr>
            <p:cNvPr id="9" name="TextBox 8"/>
            <p:cNvSpPr txBox="1"/>
            <p:nvPr/>
          </p:nvSpPr>
          <p:spPr>
            <a:xfrm>
              <a:off x="7467599" y="3543300"/>
              <a:ext cx="1674813" cy="374461"/>
            </a:xfrm>
            <a:prstGeom prst="rect">
              <a:avLst/>
            </a:prstGeom>
            <a:noFill/>
          </p:spPr>
          <p:txBody>
            <a:bodyPr wrap="square" rtlCol="0">
              <a:spAutoFit/>
            </a:bodyPr>
            <a:lstStyle/>
            <a:p>
              <a:pPr>
                <a:lnSpc>
                  <a:spcPct val="90000"/>
                </a:lnSpc>
                <a:spcBef>
                  <a:spcPts val="750"/>
                </a:spcBef>
                <a:buClr>
                  <a:srgbClr val="FA492B"/>
                </a:buClr>
                <a:buSzPct val="80000"/>
                <a:tabLst>
                  <a:tab pos="230188" algn="l"/>
                  <a:tab pos="460375" algn="l"/>
                  <a:tab pos="684213" algn="l"/>
                  <a:tab pos="914400" algn="l"/>
                  <a:tab pos="1144588" algn="l"/>
                  <a:tab pos="1374775" algn="l"/>
                </a:tabLst>
              </a:pPr>
              <a:r>
                <a:rPr lang="en-US" sz="2000" b="1" dirty="0" smtClean="0">
                  <a:solidFill>
                    <a:srgbClr val="53585F"/>
                  </a:solidFill>
                </a:rPr>
                <a:t>3 – 5 years</a:t>
              </a:r>
            </a:p>
          </p:txBody>
        </p:sp>
      </p:grpSp>
      <p:grpSp>
        <p:nvGrpSpPr>
          <p:cNvPr id="16" name="Group 15"/>
          <p:cNvGrpSpPr/>
          <p:nvPr/>
        </p:nvGrpSpPr>
        <p:grpSpPr>
          <a:xfrm>
            <a:off x="95491" y="4354221"/>
            <a:ext cx="1530109" cy="1176024"/>
            <a:chOff x="0" y="3873500"/>
            <a:chExt cx="2666778" cy="2049655"/>
          </a:xfrm>
        </p:grpSpPr>
        <p:sp>
          <p:nvSpPr>
            <p:cNvPr id="17"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46804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tv-moms-june-leave-beaver_4381f021b99cf88dcd6c8871f515859a_3x2_jpg_570x380_q8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837"/>
            <a:ext cx="9144000" cy="6096001"/>
          </a:xfrm>
          <a:prstGeom prst="rect">
            <a:avLst/>
          </a:prstGeom>
        </p:spPr>
      </p:pic>
      <p:sp>
        <p:nvSpPr>
          <p:cNvPr id="9" name="TextBox 8"/>
          <p:cNvSpPr txBox="1"/>
          <p:nvPr/>
        </p:nvSpPr>
        <p:spPr>
          <a:xfrm>
            <a:off x="4788081" y="4373232"/>
            <a:ext cx="3307796" cy="713016"/>
          </a:xfrm>
          <a:prstGeom prst="rect">
            <a:avLst/>
          </a:prstGeom>
          <a:noFill/>
        </p:spPr>
        <p:txBody>
          <a:bodyPr wrap="non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4400" b="1" dirty="0" smtClean="0">
                <a:solidFill>
                  <a:schemeClr val="tx1">
                    <a:lumMod val="75000"/>
                    <a:lumOff val="25000"/>
                  </a:schemeClr>
                </a:solidFill>
              </a:rPr>
              <a:t>“Gee Mom”</a:t>
            </a:r>
          </a:p>
        </p:txBody>
      </p:sp>
    </p:spTree>
    <p:extLst>
      <p:ext uri="{BB962C8B-B14F-4D97-AF65-F5344CB8AC3E}">
        <p14:creationId xmlns:p14="http://schemas.microsoft.com/office/powerpoint/2010/main" val="2896849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descr="Diagonal Up Right:  BOLD"/>
          <p:cNvSpPr txBox="1"/>
          <p:nvPr/>
        </p:nvSpPr>
        <p:spPr>
          <a:xfrm>
            <a:off x="1107439" y="421609"/>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TOP TEN</a:t>
            </a:r>
          </a:p>
        </p:txBody>
      </p:sp>
      <p:sp>
        <p:nvSpPr>
          <p:cNvPr id="12" name="TextBox 11" descr="Diagonal Up Right:  BOLD"/>
          <p:cNvSpPr txBox="1"/>
          <p:nvPr/>
        </p:nvSpPr>
        <p:spPr>
          <a:xfrm>
            <a:off x="1107439" y="1277762"/>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chemeClr val="bg1">
                    <a:lumMod val="75000"/>
                  </a:schemeClr>
                </a:solidFill>
                <a:latin typeface="Gotham Bold" pitchFamily="50" charset="0"/>
                <a:cs typeface="Gotham Bold" pitchFamily="50" charset="0"/>
              </a:rPr>
              <a:t>LEAD THE MARKET</a:t>
            </a:r>
          </a:p>
        </p:txBody>
      </p:sp>
      <p:sp>
        <p:nvSpPr>
          <p:cNvPr id="13" name="TextBox 12" descr="Diagonal Up Right:  BOLD"/>
          <p:cNvSpPr txBox="1"/>
          <p:nvPr/>
        </p:nvSpPr>
        <p:spPr>
          <a:xfrm>
            <a:off x="1107439" y="2133915"/>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chemeClr val="bg1">
                    <a:lumMod val="75000"/>
                  </a:schemeClr>
                </a:solidFill>
                <a:latin typeface="Gotham Bold" pitchFamily="50" charset="0"/>
                <a:cs typeface="Gotham Bold" pitchFamily="50" charset="0"/>
              </a:rPr>
              <a:t>BEST TEAM</a:t>
            </a:r>
          </a:p>
        </p:txBody>
      </p:sp>
      <p:sp>
        <p:nvSpPr>
          <p:cNvPr id="14" name="TextBox 13" descr="Diagonal Up Right:  BOLD"/>
          <p:cNvSpPr txBox="1"/>
          <p:nvPr/>
        </p:nvSpPr>
        <p:spPr>
          <a:xfrm>
            <a:off x="1107439" y="2990068"/>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chemeClr val="bg1">
                    <a:lumMod val="75000"/>
                  </a:schemeClr>
                </a:solidFill>
                <a:latin typeface="Gotham Bold" pitchFamily="50" charset="0"/>
                <a:cs typeface="Gotham Bold" pitchFamily="50" charset="0"/>
              </a:rPr>
              <a:t>CUSTOMER TRUSTED</a:t>
            </a:r>
          </a:p>
        </p:txBody>
      </p:sp>
      <p:sp>
        <p:nvSpPr>
          <p:cNvPr id="15" name="TextBox 14" descr="Diagonal Up Right:  BOLD"/>
          <p:cNvSpPr txBox="1"/>
          <p:nvPr/>
        </p:nvSpPr>
        <p:spPr>
          <a:xfrm>
            <a:off x="1107439" y="3846220"/>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chemeClr val="bg1">
                    <a:lumMod val="75000"/>
                  </a:schemeClr>
                </a:solidFill>
                <a:latin typeface="Gotham Bold" pitchFamily="50" charset="0"/>
                <a:cs typeface="Gotham Bold" pitchFamily="50" charset="0"/>
              </a:rPr>
              <a:t>FRICTIONLESS</a:t>
            </a:r>
          </a:p>
        </p:txBody>
      </p:sp>
      <p:grpSp>
        <p:nvGrpSpPr>
          <p:cNvPr id="16" name="Group 15"/>
          <p:cNvGrpSpPr/>
          <p:nvPr/>
        </p:nvGrpSpPr>
        <p:grpSpPr>
          <a:xfrm>
            <a:off x="95491" y="4354221"/>
            <a:ext cx="1530109" cy="1176024"/>
            <a:chOff x="0" y="3873500"/>
            <a:chExt cx="2666778" cy="2049655"/>
          </a:xfrm>
        </p:grpSpPr>
        <p:sp>
          <p:nvSpPr>
            <p:cNvPr id="17"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629217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descr="Diagonal Up Right:  BOLD"/>
          <p:cNvSpPr txBox="1"/>
          <p:nvPr/>
        </p:nvSpPr>
        <p:spPr>
          <a:xfrm>
            <a:off x="1107439" y="421609"/>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TOP TEN</a:t>
            </a:r>
          </a:p>
        </p:txBody>
      </p:sp>
      <p:sp>
        <p:nvSpPr>
          <p:cNvPr id="12" name="TextBox 11" descr="Diagonal Up Right:  BOLD"/>
          <p:cNvSpPr txBox="1"/>
          <p:nvPr/>
        </p:nvSpPr>
        <p:spPr>
          <a:xfrm>
            <a:off x="1107439" y="1277762"/>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LEAD THE MARKET</a:t>
            </a:r>
          </a:p>
        </p:txBody>
      </p:sp>
      <p:sp>
        <p:nvSpPr>
          <p:cNvPr id="13" name="TextBox 12" descr="Diagonal Up Right:  BOLD"/>
          <p:cNvSpPr txBox="1"/>
          <p:nvPr/>
        </p:nvSpPr>
        <p:spPr>
          <a:xfrm>
            <a:off x="1107439" y="2133915"/>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BEST TEAM</a:t>
            </a:r>
          </a:p>
        </p:txBody>
      </p:sp>
      <p:sp>
        <p:nvSpPr>
          <p:cNvPr id="14" name="TextBox 13" descr="Diagonal Up Right:  BOLD"/>
          <p:cNvSpPr txBox="1"/>
          <p:nvPr/>
        </p:nvSpPr>
        <p:spPr>
          <a:xfrm>
            <a:off x="1107439" y="2990068"/>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CUSTOMER TRUSTED</a:t>
            </a:r>
          </a:p>
        </p:txBody>
      </p:sp>
      <p:sp>
        <p:nvSpPr>
          <p:cNvPr id="15" name="TextBox 14" descr="Diagonal Up Right:  BOLD"/>
          <p:cNvSpPr txBox="1"/>
          <p:nvPr/>
        </p:nvSpPr>
        <p:spPr>
          <a:xfrm>
            <a:off x="1107439" y="3846220"/>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FRICTIONLESS</a:t>
            </a:r>
          </a:p>
        </p:txBody>
      </p:sp>
      <p:grpSp>
        <p:nvGrpSpPr>
          <p:cNvPr id="16" name="Group 15"/>
          <p:cNvGrpSpPr/>
          <p:nvPr/>
        </p:nvGrpSpPr>
        <p:grpSpPr>
          <a:xfrm>
            <a:off x="95491" y="4354221"/>
            <a:ext cx="1530109" cy="1176024"/>
            <a:chOff x="0" y="3873500"/>
            <a:chExt cx="2666778" cy="2049655"/>
          </a:xfrm>
        </p:grpSpPr>
        <p:sp>
          <p:nvSpPr>
            <p:cNvPr id="17"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671917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descr="Diagonal Up Right:  BOLD"/>
          <p:cNvSpPr txBox="1"/>
          <p:nvPr/>
        </p:nvSpPr>
        <p:spPr>
          <a:xfrm>
            <a:off x="1107439" y="421609"/>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TOP TEN</a:t>
            </a:r>
          </a:p>
        </p:txBody>
      </p:sp>
      <p:sp>
        <p:nvSpPr>
          <p:cNvPr id="12" name="TextBox 11" descr="Diagonal Up Right:  BOLD"/>
          <p:cNvSpPr txBox="1"/>
          <p:nvPr/>
        </p:nvSpPr>
        <p:spPr>
          <a:xfrm>
            <a:off x="1107439" y="1277762"/>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LEAD THE MARKET</a:t>
            </a:r>
          </a:p>
        </p:txBody>
      </p:sp>
      <p:sp>
        <p:nvSpPr>
          <p:cNvPr id="13" name="TextBox 12" descr="Diagonal Up Right:  BOLD"/>
          <p:cNvSpPr txBox="1"/>
          <p:nvPr/>
        </p:nvSpPr>
        <p:spPr>
          <a:xfrm>
            <a:off x="1107439" y="2133915"/>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BEST TEAM</a:t>
            </a:r>
          </a:p>
        </p:txBody>
      </p:sp>
      <p:sp>
        <p:nvSpPr>
          <p:cNvPr id="14" name="TextBox 13" descr="Diagonal Up Right:  BOLD"/>
          <p:cNvSpPr txBox="1"/>
          <p:nvPr/>
        </p:nvSpPr>
        <p:spPr>
          <a:xfrm>
            <a:off x="1107439" y="2990068"/>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CUSTOMER TRUSTED</a:t>
            </a:r>
          </a:p>
        </p:txBody>
      </p:sp>
      <p:sp>
        <p:nvSpPr>
          <p:cNvPr id="15" name="TextBox 14" descr="Diagonal Up Right:  BOLD"/>
          <p:cNvSpPr txBox="1"/>
          <p:nvPr/>
        </p:nvSpPr>
        <p:spPr>
          <a:xfrm>
            <a:off x="1107439" y="3846220"/>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FRICTIONLESS</a:t>
            </a:r>
          </a:p>
        </p:txBody>
      </p:sp>
      <p:grpSp>
        <p:nvGrpSpPr>
          <p:cNvPr id="16" name="Group 15"/>
          <p:cNvGrpSpPr/>
          <p:nvPr/>
        </p:nvGrpSpPr>
        <p:grpSpPr>
          <a:xfrm>
            <a:off x="95491" y="4354221"/>
            <a:ext cx="1530109" cy="1176024"/>
            <a:chOff x="0" y="3873500"/>
            <a:chExt cx="2666778" cy="2049655"/>
          </a:xfrm>
        </p:grpSpPr>
        <p:sp>
          <p:nvSpPr>
            <p:cNvPr id="17"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81106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descr="Diagonal Up Right:  BOLD"/>
          <p:cNvSpPr txBox="1"/>
          <p:nvPr/>
        </p:nvSpPr>
        <p:spPr>
          <a:xfrm>
            <a:off x="1107439" y="421609"/>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TOP TEN</a:t>
            </a:r>
          </a:p>
        </p:txBody>
      </p:sp>
      <p:sp>
        <p:nvSpPr>
          <p:cNvPr id="12" name="TextBox 11" descr="Diagonal Up Right:  BOLD"/>
          <p:cNvSpPr txBox="1"/>
          <p:nvPr/>
        </p:nvSpPr>
        <p:spPr>
          <a:xfrm>
            <a:off x="1107439" y="1277762"/>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LEAD THE MARKET</a:t>
            </a:r>
          </a:p>
        </p:txBody>
      </p:sp>
      <p:sp>
        <p:nvSpPr>
          <p:cNvPr id="13" name="TextBox 12" descr="Diagonal Up Right:  BOLD"/>
          <p:cNvSpPr txBox="1"/>
          <p:nvPr/>
        </p:nvSpPr>
        <p:spPr>
          <a:xfrm>
            <a:off x="1107439" y="2133915"/>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BEST TEAM</a:t>
            </a:r>
          </a:p>
        </p:txBody>
      </p:sp>
      <p:sp>
        <p:nvSpPr>
          <p:cNvPr id="14" name="TextBox 13" descr="Diagonal Up Right:  BOLD"/>
          <p:cNvSpPr txBox="1"/>
          <p:nvPr/>
        </p:nvSpPr>
        <p:spPr>
          <a:xfrm>
            <a:off x="1107439" y="2990068"/>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AD488D"/>
                </a:solidFill>
                <a:latin typeface="Gotham Bold" pitchFamily="50" charset="0"/>
                <a:cs typeface="Gotham Bold" pitchFamily="50" charset="0"/>
              </a:rPr>
              <a:t>CUSTOMER TRUSTED</a:t>
            </a:r>
          </a:p>
        </p:txBody>
      </p:sp>
      <p:sp>
        <p:nvSpPr>
          <p:cNvPr id="15" name="TextBox 14" descr="Diagonal Up Right:  BOLD"/>
          <p:cNvSpPr txBox="1"/>
          <p:nvPr/>
        </p:nvSpPr>
        <p:spPr>
          <a:xfrm>
            <a:off x="1107439" y="3846220"/>
            <a:ext cx="5855789" cy="600164"/>
          </a:xfrm>
          <a:prstGeom prst="rect">
            <a:avLst/>
          </a:prstGeom>
          <a:noFill/>
        </p:spPr>
        <p:txBody>
          <a:bodyPr wrap="square" rtlCol="0">
            <a:spAutoFit/>
          </a:bodyPr>
          <a:lstStyle/>
          <a:p>
            <a:pPr>
              <a:lnSpc>
                <a:spcPct val="90000"/>
              </a:lnSpc>
              <a:spcBef>
                <a:spcPts val="750"/>
              </a:spcBef>
              <a:buClr>
                <a:srgbClr val="FA492B"/>
              </a:buClr>
              <a:tabLst>
                <a:tab pos="225425" algn="l"/>
                <a:tab pos="458788" algn="l"/>
                <a:tab pos="685800" algn="l"/>
                <a:tab pos="911225" algn="l"/>
                <a:tab pos="1144588" algn="l"/>
                <a:tab pos="1370013" algn="l"/>
              </a:tabLst>
            </a:pPr>
            <a:r>
              <a:rPr lang="en-US" sz="3600" b="1" spc="-150" dirty="0" smtClean="0">
                <a:solidFill>
                  <a:srgbClr val="BFBFBF"/>
                </a:solidFill>
                <a:latin typeface="Gotham Bold" pitchFamily="50" charset="0"/>
                <a:cs typeface="Gotham Bold" pitchFamily="50" charset="0"/>
              </a:rPr>
              <a:t>FRICTIONLESS</a:t>
            </a:r>
          </a:p>
        </p:txBody>
      </p:sp>
      <p:grpSp>
        <p:nvGrpSpPr>
          <p:cNvPr id="16" name="Group 15"/>
          <p:cNvGrpSpPr/>
          <p:nvPr/>
        </p:nvGrpSpPr>
        <p:grpSpPr>
          <a:xfrm>
            <a:off x="95491" y="4354221"/>
            <a:ext cx="1530109" cy="1176024"/>
            <a:chOff x="0" y="3873500"/>
            <a:chExt cx="2666778" cy="2049655"/>
          </a:xfrm>
        </p:grpSpPr>
        <p:sp>
          <p:nvSpPr>
            <p:cNvPr id="17" name="Freeform 45"/>
            <p:cNvSpPr>
              <a:spLocks/>
            </p:cNvSpPr>
            <p:nvPr/>
          </p:nvSpPr>
          <p:spPr bwMode="auto">
            <a:xfrm>
              <a:off x="1369809" y="3873500"/>
              <a:ext cx="1296969" cy="2049655"/>
            </a:xfrm>
            <a:custGeom>
              <a:avLst/>
              <a:gdLst>
                <a:gd name="T0" fmla="*/ 641 w 641"/>
                <a:gd name="T1" fmla="*/ 638 h 1013"/>
                <a:gd name="T2" fmla="*/ 641 w 641"/>
                <a:gd name="T3" fmla="*/ 1013 h 1013"/>
                <a:gd name="T4" fmla="*/ 0 w 641"/>
                <a:gd name="T5" fmla="*/ 374 h 1013"/>
                <a:gd name="T6" fmla="*/ 0 w 641"/>
                <a:gd name="T7" fmla="*/ 0 h 1013"/>
                <a:gd name="T8" fmla="*/ 641 w 641"/>
                <a:gd name="T9" fmla="*/ 638 h 1013"/>
              </a:gdLst>
              <a:ahLst/>
              <a:cxnLst>
                <a:cxn ang="0">
                  <a:pos x="T0" y="T1"/>
                </a:cxn>
                <a:cxn ang="0">
                  <a:pos x="T2" y="T3"/>
                </a:cxn>
                <a:cxn ang="0">
                  <a:pos x="T4" y="T5"/>
                </a:cxn>
                <a:cxn ang="0">
                  <a:pos x="T6" y="T7"/>
                </a:cxn>
                <a:cxn ang="0">
                  <a:pos x="T8" y="T9"/>
                </a:cxn>
              </a:cxnLst>
              <a:rect l="0" t="0" r="r" b="b"/>
              <a:pathLst>
                <a:path w="641" h="1013">
                  <a:moveTo>
                    <a:pt x="641" y="638"/>
                  </a:moveTo>
                  <a:lnTo>
                    <a:pt x="641" y="1013"/>
                  </a:lnTo>
                  <a:lnTo>
                    <a:pt x="0" y="374"/>
                  </a:lnTo>
                  <a:lnTo>
                    <a:pt x="0" y="0"/>
                  </a:lnTo>
                  <a:lnTo>
                    <a:pt x="641"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8" name="Freeform 46"/>
            <p:cNvSpPr>
              <a:spLocks/>
            </p:cNvSpPr>
            <p:nvPr/>
          </p:nvSpPr>
          <p:spPr bwMode="auto">
            <a:xfrm>
              <a:off x="0" y="3873500"/>
              <a:ext cx="1301015" cy="2049655"/>
            </a:xfrm>
            <a:custGeom>
              <a:avLst/>
              <a:gdLst>
                <a:gd name="T0" fmla="*/ 0 w 643"/>
                <a:gd name="T1" fmla="*/ 638 h 1013"/>
                <a:gd name="T2" fmla="*/ 0 w 643"/>
                <a:gd name="T3" fmla="*/ 1013 h 1013"/>
                <a:gd name="T4" fmla="*/ 643 w 643"/>
                <a:gd name="T5" fmla="*/ 374 h 1013"/>
                <a:gd name="T6" fmla="*/ 643 w 643"/>
                <a:gd name="T7" fmla="*/ 0 h 1013"/>
                <a:gd name="T8" fmla="*/ 0 w 643"/>
                <a:gd name="T9" fmla="*/ 638 h 1013"/>
              </a:gdLst>
              <a:ahLst/>
              <a:cxnLst>
                <a:cxn ang="0">
                  <a:pos x="T0" y="T1"/>
                </a:cxn>
                <a:cxn ang="0">
                  <a:pos x="T2" y="T3"/>
                </a:cxn>
                <a:cxn ang="0">
                  <a:pos x="T4" y="T5"/>
                </a:cxn>
                <a:cxn ang="0">
                  <a:pos x="T6" y="T7"/>
                </a:cxn>
                <a:cxn ang="0">
                  <a:pos x="T8" y="T9"/>
                </a:cxn>
              </a:cxnLst>
              <a:rect l="0" t="0" r="r" b="b"/>
              <a:pathLst>
                <a:path w="643" h="1013">
                  <a:moveTo>
                    <a:pt x="0" y="638"/>
                  </a:moveTo>
                  <a:lnTo>
                    <a:pt x="0" y="1013"/>
                  </a:lnTo>
                  <a:lnTo>
                    <a:pt x="643" y="374"/>
                  </a:lnTo>
                  <a:lnTo>
                    <a:pt x="643" y="0"/>
                  </a:lnTo>
                  <a:lnTo>
                    <a:pt x="0" y="638"/>
                  </a:lnTo>
                  <a:close/>
                </a:path>
              </a:pathLst>
            </a:custGeom>
            <a:solidFill>
              <a:srgbClr val="B03E8D">
                <a:alpha val="78000"/>
              </a:srgbClr>
            </a:solidFill>
            <a:ln>
              <a:noFill/>
            </a:ln>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23913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New Relic 15">
  <a:themeElements>
    <a:clrScheme name="Custom 14">
      <a:dk1>
        <a:sysClr val="windowText" lastClr="000000"/>
      </a:dk1>
      <a:lt1>
        <a:sysClr val="window" lastClr="FFFFFF"/>
      </a:lt1>
      <a:dk2>
        <a:srgbClr val="44546A"/>
      </a:dk2>
      <a:lt2>
        <a:srgbClr val="E7E6E6"/>
      </a:lt2>
      <a:accent1>
        <a:srgbClr val="46BEDD"/>
      </a:accent1>
      <a:accent2>
        <a:srgbClr val="DC2A19"/>
      </a:accent2>
      <a:accent3>
        <a:srgbClr val="F18F32"/>
      </a:accent3>
      <a:accent4>
        <a:srgbClr val="7A5AA6"/>
      </a:accent4>
      <a:accent5>
        <a:srgbClr val="8DC642"/>
      </a:accent5>
      <a:accent6>
        <a:srgbClr val="358899"/>
      </a:accent6>
      <a:hlink>
        <a:srgbClr val="46BEDD"/>
      </a:hlink>
      <a:folHlink>
        <a:srgbClr val="226582"/>
      </a:folHlink>
    </a:clrScheme>
    <a:fontScheme name="nEW rELIC">
      <a:majorFont>
        <a:latin typeface="Helvetica Neue"/>
        <a:ea typeface=""/>
        <a:cs typeface=""/>
      </a:majorFont>
      <a:minorFont>
        <a:latin typeface="Helvetica Neue"/>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spcBef>
            <a:spcPts val="750"/>
          </a:spcBef>
          <a:buClr>
            <a:srgbClr val="FA492B"/>
          </a:buClr>
          <a:buSzPct val="80000"/>
          <a:tabLst>
            <a:tab pos="230188" algn="l"/>
            <a:tab pos="460375" algn="l"/>
            <a:tab pos="684213" algn="l"/>
            <a:tab pos="914400" algn="l"/>
            <a:tab pos="1144588" algn="l"/>
            <a:tab pos="1374775" algn="l"/>
          </a:tabLst>
          <a:defRPr sz="1800" dirty="0" smtClean="0">
            <a:solidFill>
              <a:srgbClr val="53585F"/>
            </a:solidFill>
          </a:defRPr>
        </a:defPPr>
      </a:lstStyle>
    </a:tx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35494</TotalTime>
  <Words>1012</Words>
  <Application>Microsoft Macintosh PowerPoint</Application>
  <PresentationFormat>On-screen Show (16:9)</PresentationFormat>
  <Paragraphs>146</Paragraphs>
  <Slides>20</Slides>
  <Notes>17</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New Relic 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NR Core Template</dc:title>
  <dc:subject/>
  <dc:creator>Deckhand</dc:creator>
  <cp:keywords/>
  <dc:description/>
  <cp:lastModifiedBy>SdZ</cp:lastModifiedBy>
  <cp:revision>1140</cp:revision>
  <dcterms:created xsi:type="dcterms:W3CDTF">2015-01-19T20:20:08Z</dcterms:created>
  <dcterms:modified xsi:type="dcterms:W3CDTF">2015-04-15T12:57:50Z</dcterms:modified>
  <cp:category/>
</cp:coreProperties>
</file>